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4309" r:id="rId1"/>
  </p:sldMasterIdLst>
  <p:notesMasterIdLst>
    <p:notesMasterId r:id="rId29"/>
  </p:notesMasterIdLst>
  <p:handoutMasterIdLst>
    <p:handoutMasterId r:id="rId30"/>
  </p:handoutMasterIdLst>
  <p:sldIdLst>
    <p:sldId id="256" r:id="rId2"/>
    <p:sldId id="455" r:id="rId3"/>
    <p:sldId id="469" r:id="rId4"/>
    <p:sldId id="458" r:id="rId5"/>
    <p:sldId id="463" r:id="rId6"/>
    <p:sldId id="470" r:id="rId7"/>
    <p:sldId id="464" r:id="rId8"/>
    <p:sldId id="465" r:id="rId9"/>
    <p:sldId id="466" r:id="rId10"/>
    <p:sldId id="471" r:id="rId11"/>
    <p:sldId id="473" r:id="rId12"/>
    <p:sldId id="472" r:id="rId13"/>
    <p:sldId id="474" r:id="rId14"/>
    <p:sldId id="475" r:id="rId15"/>
    <p:sldId id="478" r:id="rId16"/>
    <p:sldId id="476" r:id="rId17"/>
    <p:sldId id="479" r:id="rId18"/>
    <p:sldId id="480" r:id="rId19"/>
    <p:sldId id="481" r:id="rId20"/>
    <p:sldId id="483" r:id="rId21"/>
    <p:sldId id="484" r:id="rId22"/>
    <p:sldId id="485" r:id="rId23"/>
    <p:sldId id="462" r:id="rId24"/>
    <p:sldId id="460" r:id="rId25"/>
    <p:sldId id="459" r:id="rId26"/>
    <p:sldId id="461" r:id="rId27"/>
    <p:sldId id="486" r:id="rId28"/>
  </p:sldIdLst>
  <p:sldSz cx="12192000" cy="6858000"/>
  <p:notesSz cx="6858000" cy="9144000"/>
  <p:embeddedFontLst>
    <p:embeddedFont>
      <p:font typeface="DengXian" panose="02010600030101010101" pitchFamily="2" charset="-122"/>
      <p:regular r:id="rId31"/>
      <p:bold r:id="rId32"/>
    </p:embeddedFont>
    <p:embeddedFont>
      <p:font typeface="Calibri" panose="020F0502020204030204" pitchFamily="34" charset="0"/>
      <p:regular r:id="rId33"/>
      <p:bold r:id="rId34"/>
      <p:italic r:id="rId35"/>
      <p:boldItalic r:id="rId36"/>
    </p:embeddedFont>
    <p:embeddedFont>
      <p:font typeface="Cambria Math" panose="02040503050406030204" pitchFamily="18" charset="0"/>
      <p:regular r:id="rId37"/>
    </p:embeddedFont>
    <p:embeddedFont>
      <p:font typeface="KaiTi" panose="02010609060101010101" pitchFamily="49" charset="-122"/>
      <p:regular r:id="rId38"/>
    </p:embeddedFont>
    <p:embeddedFont>
      <p:font typeface="Verdana" panose="020B0604030504040204" pitchFamily="34" charset="0"/>
      <p:regular r:id="rId39"/>
      <p:bold r:id="rId40"/>
      <p:italic r:id="rId41"/>
      <p:boldItalic r:id="rId42"/>
    </p:embeddedFont>
    <p:embeddedFont>
      <p:font typeface="微软雅黑" panose="020B0503020204020204" pitchFamily="34" charset="-122"/>
      <p:regular r:id="rId43"/>
      <p:bold r:id="rId4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241"/>
    <a:srgbClr val="23A2CD"/>
    <a:srgbClr val="1D86A6"/>
    <a:srgbClr val="F4731F"/>
    <a:srgbClr val="00784F"/>
    <a:srgbClr val="87A157"/>
    <a:srgbClr val="AAD06B"/>
    <a:srgbClr val="C3D600"/>
    <a:srgbClr val="00823B"/>
    <a:srgbClr val="005D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06" autoAdjust="0"/>
    <p:restoredTop sz="83666" autoAdjust="0"/>
  </p:normalViewPr>
  <p:slideViewPr>
    <p:cSldViewPr>
      <p:cViewPr varScale="1">
        <p:scale>
          <a:sx n="61" d="100"/>
          <a:sy n="61" d="100"/>
        </p:scale>
        <p:origin x="1134" y="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80" d="100"/>
          <a:sy n="80" d="100"/>
        </p:scale>
        <p:origin x="1160" y="68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41"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0DEBA5C-030A-2A4A-B407-06AF09E16D16}" type="datetimeFigureOut">
              <a:rPr kumimoji="1" lang="zh-CN" altLang="en-US" smtClean="0"/>
              <a:t>2019/1/3</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5D165C-2AD0-BD47-AC44-B7DFAE762C47}" type="slidenum">
              <a:rPr kumimoji="1" lang="zh-CN" altLang="en-US" smtClean="0"/>
              <a:t>‹#›</a:t>
            </a:fld>
            <a:endParaRPr kumimoji="1" lang="zh-CN" altLang="en-US"/>
          </a:p>
        </p:txBody>
      </p:sp>
    </p:spTree>
    <p:extLst>
      <p:ext uri="{BB962C8B-B14F-4D97-AF65-F5344CB8AC3E}">
        <p14:creationId xmlns:p14="http://schemas.microsoft.com/office/powerpoint/2010/main" val="5825632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139ED42-46EB-46C2-9BD8-8A824382A074}" type="datetimeFigureOut">
              <a:rPr lang="zh-CN" altLang="en-US" smtClean="0"/>
              <a:pPr/>
              <a:t>2019/1/3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452E69-F075-4D6C-BC3A-2D172D2C543D}" type="slidenum">
              <a:rPr lang="zh-CN" altLang="en-US" smtClean="0"/>
              <a:pPr/>
              <a:t>‹#›</a:t>
            </a:fld>
            <a:endParaRPr lang="zh-CN" altLang="en-US"/>
          </a:p>
        </p:txBody>
      </p:sp>
    </p:spTree>
    <p:extLst>
      <p:ext uri="{BB962C8B-B14F-4D97-AF65-F5344CB8AC3E}">
        <p14:creationId xmlns:p14="http://schemas.microsoft.com/office/powerpoint/2010/main" val="16884197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452E69-F075-4D6C-BC3A-2D172D2C543D}" type="slidenum">
              <a:rPr lang="zh-CN" altLang="en-US" smtClean="0"/>
              <a:pPr/>
              <a:t>1</a:t>
            </a:fld>
            <a:endParaRPr lang="zh-CN" altLang="en-US"/>
          </a:p>
        </p:txBody>
      </p:sp>
    </p:spTree>
    <p:extLst>
      <p:ext uri="{BB962C8B-B14F-4D97-AF65-F5344CB8AC3E}">
        <p14:creationId xmlns:p14="http://schemas.microsoft.com/office/powerpoint/2010/main" val="31840856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452E69-F075-4D6C-BC3A-2D172D2C543D}" type="slidenum">
              <a:rPr lang="zh-CN" altLang="en-US" smtClean="0"/>
              <a:pPr/>
              <a:t>15</a:t>
            </a:fld>
            <a:endParaRPr lang="zh-CN" altLang="en-US"/>
          </a:p>
        </p:txBody>
      </p:sp>
    </p:spTree>
    <p:extLst>
      <p:ext uri="{BB962C8B-B14F-4D97-AF65-F5344CB8AC3E}">
        <p14:creationId xmlns:p14="http://schemas.microsoft.com/office/powerpoint/2010/main" val="29789327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452E69-F075-4D6C-BC3A-2D172D2C543D}" type="slidenum">
              <a:rPr lang="zh-CN" altLang="en-US" smtClean="0"/>
              <a:pPr/>
              <a:t>22</a:t>
            </a:fld>
            <a:endParaRPr lang="zh-CN" altLang="en-US"/>
          </a:p>
        </p:txBody>
      </p:sp>
    </p:spTree>
    <p:extLst>
      <p:ext uri="{BB962C8B-B14F-4D97-AF65-F5344CB8AC3E}">
        <p14:creationId xmlns:p14="http://schemas.microsoft.com/office/powerpoint/2010/main" val="24678318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452E69-F075-4D6C-BC3A-2D172D2C543D}" type="slidenum">
              <a:rPr lang="zh-CN" altLang="en-US" smtClean="0"/>
              <a:pPr/>
              <a:t>23</a:t>
            </a:fld>
            <a:endParaRPr lang="zh-CN" altLang="en-US"/>
          </a:p>
        </p:txBody>
      </p:sp>
    </p:spTree>
    <p:extLst>
      <p:ext uri="{BB962C8B-B14F-4D97-AF65-F5344CB8AC3E}">
        <p14:creationId xmlns:p14="http://schemas.microsoft.com/office/powerpoint/2010/main" val="18399151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452E69-F075-4D6C-BC3A-2D172D2C543D}" type="slidenum">
              <a:rPr lang="zh-CN" altLang="en-US" smtClean="0"/>
              <a:pPr/>
              <a:t>24</a:t>
            </a:fld>
            <a:endParaRPr lang="zh-CN" altLang="en-US"/>
          </a:p>
        </p:txBody>
      </p:sp>
    </p:spTree>
    <p:extLst>
      <p:ext uri="{BB962C8B-B14F-4D97-AF65-F5344CB8AC3E}">
        <p14:creationId xmlns:p14="http://schemas.microsoft.com/office/powerpoint/2010/main" val="12235073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452E69-F075-4D6C-BC3A-2D172D2C543D}" type="slidenum">
              <a:rPr lang="zh-CN" altLang="en-US" smtClean="0"/>
              <a:pPr/>
              <a:t>25</a:t>
            </a:fld>
            <a:endParaRPr lang="zh-CN" altLang="en-US"/>
          </a:p>
        </p:txBody>
      </p:sp>
    </p:spTree>
    <p:extLst>
      <p:ext uri="{BB962C8B-B14F-4D97-AF65-F5344CB8AC3E}">
        <p14:creationId xmlns:p14="http://schemas.microsoft.com/office/powerpoint/2010/main" val="28951167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452E69-F075-4D6C-BC3A-2D172D2C543D}" type="slidenum">
              <a:rPr lang="zh-CN" altLang="en-US" smtClean="0"/>
              <a:pPr/>
              <a:t>26</a:t>
            </a:fld>
            <a:endParaRPr lang="zh-CN" altLang="en-US"/>
          </a:p>
        </p:txBody>
      </p:sp>
    </p:spTree>
    <p:extLst>
      <p:ext uri="{BB962C8B-B14F-4D97-AF65-F5344CB8AC3E}">
        <p14:creationId xmlns:p14="http://schemas.microsoft.com/office/powerpoint/2010/main" val="30253373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452E69-F075-4D6C-BC3A-2D172D2C543D}" type="slidenum">
              <a:rPr lang="zh-CN" altLang="en-US" smtClean="0"/>
              <a:pPr/>
              <a:t>2</a:t>
            </a:fld>
            <a:endParaRPr lang="zh-CN" altLang="en-US"/>
          </a:p>
        </p:txBody>
      </p:sp>
    </p:spTree>
    <p:extLst>
      <p:ext uri="{BB962C8B-B14F-4D97-AF65-F5344CB8AC3E}">
        <p14:creationId xmlns:p14="http://schemas.microsoft.com/office/powerpoint/2010/main" val="40315184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452E69-F075-4D6C-BC3A-2D172D2C543D}" type="slidenum">
              <a:rPr lang="zh-CN" altLang="en-US" smtClean="0"/>
              <a:pPr/>
              <a:t>3</a:t>
            </a:fld>
            <a:endParaRPr lang="zh-CN" altLang="en-US"/>
          </a:p>
        </p:txBody>
      </p:sp>
    </p:spTree>
    <p:extLst>
      <p:ext uri="{BB962C8B-B14F-4D97-AF65-F5344CB8AC3E}">
        <p14:creationId xmlns:p14="http://schemas.microsoft.com/office/powerpoint/2010/main" val="21252512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452E69-F075-4D6C-BC3A-2D172D2C543D}" type="slidenum">
              <a:rPr lang="zh-CN" altLang="en-US" smtClean="0"/>
              <a:pPr/>
              <a:t>4</a:t>
            </a:fld>
            <a:endParaRPr lang="zh-CN" altLang="en-US"/>
          </a:p>
        </p:txBody>
      </p:sp>
    </p:spTree>
    <p:extLst>
      <p:ext uri="{BB962C8B-B14F-4D97-AF65-F5344CB8AC3E}">
        <p14:creationId xmlns:p14="http://schemas.microsoft.com/office/powerpoint/2010/main" val="11658958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古人的书籍文章，虽然没有标点符号，但是有“句读”（</a:t>
            </a:r>
            <a:r>
              <a:rPr lang="en-US" altLang="zh-CN" dirty="0" err="1"/>
              <a:t>jv</a:t>
            </a:r>
            <a:r>
              <a:rPr lang="en-US" altLang="zh-CN" dirty="0"/>
              <a:t> </a:t>
            </a:r>
            <a:r>
              <a:rPr lang="en-US" altLang="zh-CN" dirty="0" err="1"/>
              <a:t>dou</a:t>
            </a:r>
            <a:r>
              <a:rPr lang="en-US" altLang="zh-CN" dirty="0"/>
              <a:t>)</a:t>
            </a:r>
            <a:r>
              <a:rPr lang="zh-CN" altLang="en-US" dirty="0"/>
              <a:t>，私塾老师教授学生时，用红笔断句，学生水平提高以后，不需句读，就能够通读文章。一般有点文化的人，也逐渐适应了这种读法。就是这样，也没有影响古代文化的发展，但是不利于普及。 例如文章靠每句尾的文言虚词断句；骈文靠对仗断句；诗词格律靠韵脚和当时的曲谱断句。</a:t>
            </a:r>
          </a:p>
        </p:txBody>
      </p:sp>
      <p:sp>
        <p:nvSpPr>
          <p:cNvPr id="4" name="灯片编号占位符 3"/>
          <p:cNvSpPr>
            <a:spLocks noGrp="1"/>
          </p:cNvSpPr>
          <p:nvPr>
            <p:ph type="sldNum" sz="quarter" idx="5"/>
          </p:nvPr>
        </p:nvSpPr>
        <p:spPr/>
        <p:txBody>
          <a:bodyPr/>
          <a:lstStyle/>
          <a:p>
            <a:fld id="{36452E69-F075-4D6C-BC3A-2D172D2C543D}" type="slidenum">
              <a:rPr lang="zh-CN" altLang="en-US" smtClean="0"/>
              <a:pPr/>
              <a:t>5</a:t>
            </a:fld>
            <a:endParaRPr lang="zh-CN" altLang="en-US"/>
          </a:p>
        </p:txBody>
      </p:sp>
    </p:spTree>
    <p:extLst>
      <p:ext uri="{BB962C8B-B14F-4D97-AF65-F5344CB8AC3E}">
        <p14:creationId xmlns:p14="http://schemas.microsoft.com/office/powerpoint/2010/main" val="4976913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452E69-F075-4D6C-BC3A-2D172D2C543D}" type="slidenum">
              <a:rPr lang="zh-CN" altLang="en-US" smtClean="0"/>
              <a:pPr/>
              <a:t>6</a:t>
            </a:fld>
            <a:endParaRPr lang="zh-CN" altLang="en-US"/>
          </a:p>
        </p:txBody>
      </p:sp>
    </p:spTree>
    <p:extLst>
      <p:ext uri="{BB962C8B-B14F-4D97-AF65-F5344CB8AC3E}">
        <p14:creationId xmlns:p14="http://schemas.microsoft.com/office/powerpoint/2010/main" val="17855853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观察者没法通过观察一个状态序列</a:t>
            </a:r>
            <a:r>
              <a:rPr lang="en-US" altLang="zh-CN" sz="1200" b="0" i="0" kern="1200" dirty="0">
                <a:solidFill>
                  <a:schemeClr val="tx1"/>
                </a:solidFill>
                <a:effectLst/>
                <a:latin typeface="+mn-lt"/>
                <a:ea typeface="+mn-ea"/>
                <a:cs typeface="+mn-cs"/>
              </a:rPr>
              <a:t>S</a:t>
            </a:r>
            <a:r>
              <a:rPr lang="en-US" altLang="zh-CN" sz="1200" b="0" i="0" kern="1200" baseline="-25000" dirty="0">
                <a:solidFill>
                  <a:schemeClr val="tx1"/>
                </a:solidFill>
                <a:effectLst/>
                <a:latin typeface="+mn-lt"/>
                <a:ea typeface="+mn-ea"/>
                <a:cs typeface="+mn-cs"/>
              </a:rPr>
              <a:t>1</a:t>
            </a:r>
            <a:r>
              <a:rPr lang="en-US" altLang="zh-CN" sz="1200" b="0" i="0" kern="1200" dirty="0">
                <a:solidFill>
                  <a:schemeClr val="tx1"/>
                </a:solidFill>
                <a:effectLst/>
                <a:latin typeface="+mn-lt"/>
                <a:ea typeface="+mn-ea"/>
                <a:cs typeface="+mn-cs"/>
              </a:rPr>
              <a:t>,S</a:t>
            </a:r>
            <a:r>
              <a:rPr lang="en-US" altLang="zh-CN" sz="1200" b="0" i="0" kern="1200" baseline="-25000" dirty="0">
                <a:solidFill>
                  <a:schemeClr val="tx1"/>
                </a:solidFill>
                <a:effectLst/>
                <a:latin typeface="+mn-lt"/>
                <a:ea typeface="+mn-ea"/>
                <a:cs typeface="+mn-cs"/>
              </a:rPr>
              <a:t>2</a:t>
            </a:r>
            <a:r>
              <a:rPr lang="en-US" altLang="zh-CN" sz="1200" b="0" i="0" kern="1200" dirty="0">
                <a:solidFill>
                  <a:schemeClr val="tx1"/>
                </a:solidFill>
                <a:effectLst/>
                <a:latin typeface="+mn-lt"/>
                <a:ea typeface="+mn-ea"/>
                <a:cs typeface="+mn-cs"/>
              </a:rPr>
              <a:t>,S</a:t>
            </a:r>
            <a:r>
              <a:rPr lang="en-US" altLang="zh-CN" sz="1200" b="0" i="0" kern="1200" baseline="-25000" dirty="0">
                <a:solidFill>
                  <a:schemeClr val="tx1"/>
                </a:solidFill>
                <a:effectLst/>
                <a:latin typeface="+mn-lt"/>
                <a:ea typeface="+mn-ea"/>
                <a:cs typeface="+mn-cs"/>
              </a:rPr>
              <a:t>3</a:t>
            </a:r>
            <a:r>
              <a:rPr lang="en-US" altLang="zh-CN" sz="1200" b="0" i="0" kern="1200" dirty="0">
                <a:solidFill>
                  <a:schemeClr val="tx1"/>
                </a:solidFill>
                <a:effectLst/>
                <a:latin typeface="+mn-lt"/>
                <a:ea typeface="+mn-ea"/>
                <a:cs typeface="+mn-cs"/>
              </a:rPr>
              <a:t>,…,S</a:t>
            </a:r>
            <a:r>
              <a:rPr lang="en-US" altLang="zh-CN" sz="1200" b="0" i="0" kern="1200" baseline="-25000" dirty="0">
                <a:solidFill>
                  <a:schemeClr val="tx1"/>
                </a:solidFill>
                <a:effectLst/>
                <a:latin typeface="+mn-lt"/>
                <a:ea typeface="+mn-ea"/>
                <a:cs typeface="+mn-cs"/>
              </a:rPr>
              <a:t>T</a:t>
            </a:r>
            <a:r>
              <a:rPr lang="zh-CN" altLang="en-US" sz="1200" b="0" i="0" kern="1200" dirty="0">
                <a:solidFill>
                  <a:schemeClr val="tx1"/>
                </a:solidFill>
                <a:effectLst/>
                <a:latin typeface="+mn-lt"/>
                <a:ea typeface="+mn-ea"/>
                <a:cs typeface="+mn-cs"/>
              </a:rPr>
              <a:t>来推测转移概率等参数</a:t>
            </a:r>
            <a:endParaRPr lang="zh-CN" altLang="en-US" dirty="0"/>
          </a:p>
        </p:txBody>
      </p:sp>
      <p:sp>
        <p:nvSpPr>
          <p:cNvPr id="4" name="灯片编号占位符 3"/>
          <p:cNvSpPr>
            <a:spLocks noGrp="1"/>
          </p:cNvSpPr>
          <p:nvPr>
            <p:ph type="sldNum" sz="quarter" idx="5"/>
          </p:nvPr>
        </p:nvSpPr>
        <p:spPr/>
        <p:txBody>
          <a:bodyPr/>
          <a:lstStyle/>
          <a:p>
            <a:fld id="{36452E69-F075-4D6C-BC3A-2D172D2C543D}" type="slidenum">
              <a:rPr lang="zh-CN" altLang="en-US" smtClean="0"/>
              <a:pPr/>
              <a:t>9</a:t>
            </a:fld>
            <a:endParaRPr lang="zh-CN" altLang="en-US"/>
          </a:p>
        </p:txBody>
      </p:sp>
    </p:spTree>
    <p:extLst>
      <p:ext uri="{BB962C8B-B14F-4D97-AF65-F5344CB8AC3E}">
        <p14:creationId xmlns:p14="http://schemas.microsoft.com/office/powerpoint/2010/main" val="22265601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观察者没法通过观察一个状态序列</a:t>
            </a:r>
            <a:r>
              <a:rPr lang="en-US" altLang="zh-CN" sz="1200" b="0" i="0" kern="1200" dirty="0">
                <a:solidFill>
                  <a:schemeClr val="tx1"/>
                </a:solidFill>
                <a:effectLst/>
                <a:latin typeface="+mn-lt"/>
                <a:ea typeface="+mn-ea"/>
                <a:cs typeface="+mn-cs"/>
              </a:rPr>
              <a:t>S</a:t>
            </a:r>
            <a:r>
              <a:rPr lang="en-US" altLang="zh-CN" sz="1200" b="0" i="0" kern="1200" baseline="-25000" dirty="0">
                <a:solidFill>
                  <a:schemeClr val="tx1"/>
                </a:solidFill>
                <a:effectLst/>
                <a:latin typeface="+mn-lt"/>
                <a:ea typeface="+mn-ea"/>
                <a:cs typeface="+mn-cs"/>
              </a:rPr>
              <a:t>1</a:t>
            </a:r>
            <a:r>
              <a:rPr lang="en-US" altLang="zh-CN" sz="1200" b="0" i="0" kern="1200" dirty="0">
                <a:solidFill>
                  <a:schemeClr val="tx1"/>
                </a:solidFill>
                <a:effectLst/>
                <a:latin typeface="+mn-lt"/>
                <a:ea typeface="+mn-ea"/>
                <a:cs typeface="+mn-cs"/>
              </a:rPr>
              <a:t>,S</a:t>
            </a:r>
            <a:r>
              <a:rPr lang="en-US" altLang="zh-CN" sz="1200" b="0" i="0" kern="1200" baseline="-25000" dirty="0">
                <a:solidFill>
                  <a:schemeClr val="tx1"/>
                </a:solidFill>
                <a:effectLst/>
                <a:latin typeface="+mn-lt"/>
                <a:ea typeface="+mn-ea"/>
                <a:cs typeface="+mn-cs"/>
              </a:rPr>
              <a:t>2</a:t>
            </a:r>
            <a:r>
              <a:rPr lang="en-US" altLang="zh-CN" sz="1200" b="0" i="0" kern="1200" dirty="0">
                <a:solidFill>
                  <a:schemeClr val="tx1"/>
                </a:solidFill>
                <a:effectLst/>
                <a:latin typeface="+mn-lt"/>
                <a:ea typeface="+mn-ea"/>
                <a:cs typeface="+mn-cs"/>
              </a:rPr>
              <a:t>,S</a:t>
            </a:r>
            <a:r>
              <a:rPr lang="en-US" altLang="zh-CN" sz="1200" b="0" i="0" kern="1200" baseline="-25000" dirty="0">
                <a:solidFill>
                  <a:schemeClr val="tx1"/>
                </a:solidFill>
                <a:effectLst/>
                <a:latin typeface="+mn-lt"/>
                <a:ea typeface="+mn-ea"/>
                <a:cs typeface="+mn-cs"/>
              </a:rPr>
              <a:t>3</a:t>
            </a:r>
            <a:r>
              <a:rPr lang="en-US" altLang="zh-CN" sz="1200" b="0" i="0" kern="1200" dirty="0">
                <a:solidFill>
                  <a:schemeClr val="tx1"/>
                </a:solidFill>
                <a:effectLst/>
                <a:latin typeface="+mn-lt"/>
                <a:ea typeface="+mn-ea"/>
                <a:cs typeface="+mn-cs"/>
              </a:rPr>
              <a:t>,…,S</a:t>
            </a:r>
            <a:r>
              <a:rPr lang="en-US" altLang="zh-CN" sz="1200" b="0" i="0" kern="1200" baseline="-25000" dirty="0">
                <a:solidFill>
                  <a:schemeClr val="tx1"/>
                </a:solidFill>
                <a:effectLst/>
                <a:latin typeface="+mn-lt"/>
                <a:ea typeface="+mn-ea"/>
                <a:cs typeface="+mn-cs"/>
              </a:rPr>
              <a:t>T</a:t>
            </a:r>
            <a:r>
              <a:rPr lang="zh-CN" altLang="en-US" sz="1200" b="0" i="0" kern="1200" dirty="0">
                <a:solidFill>
                  <a:schemeClr val="tx1"/>
                </a:solidFill>
                <a:effectLst/>
                <a:latin typeface="+mn-lt"/>
                <a:ea typeface="+mn-ea"/>
                <a:cs typeface="+mn-cs"/>
              </a:rPr>
              <a:t>来推测转移概率等参数</a:t>
            </a:r>
            <a:endParaRPr lang="zh-CN" altLang="en-US" dirty="0"/>
          </a:p>
        </p:txBody>
      </p:sp>
      <p:sp>
        <p:nvSpPr>
          <p:cNvPr id="4" name="灯片编号占位符 3"/>
          <p:cNvSpPr>
            <a:spLocks noGrp="1"/>
          </p:cNvSpPr>
          <p:nvPr>
            <p:ph type="sldNum" sz="quarter" idx="5"/>
          </p:nvPr>
        </p:nvSpPr>
        <p:spPr/>
        <p:txBody>
          <a:bodyPr/>
          <a:lstStyle/>
          <a:p>
            <a:fld id="{36452E69-F075-4D6C-BC3A-2D172D2C543D}" type="slidenum">
              <a:rPr lang="zh-CN" altLang="en-US" smtClean="0"/>
              <a:pPr/>
              <a:t>10</a:t>
            </a:fld>
            <a:endParaRPr lang="zh-CN" altLang="en-US"/>
          </a:p>
        </p:txBody>
      </p:sp>
    </p:spTree>
    <p:extLst>
      <p:ext uri="{BB962C8B-B14F-4D97-AF65-F5344CB8AC3E}">
        <p14:creationId xmlns:p14="http://schemas.microsoft.com/office/powerpoint/2010/main" val="26435996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452E69-F075-4D6C-BC3A-2D172D2C543D}" type="slidenum">
              <a:rPr lang="zh-CN" altLang="en-US" smtClean="0"/>
              <a:pPr/>
              <a:t>12</a:t>
            </a:fld>
            <a:endParaRPr lang="zh-CN" altLang="en-US"/>
          </a:p>
        </p:txBody>
      </p:sp>
    </p:spTree>
    <p:extLst>
      <p:ext uri="{BB962C8B-B14F-4D97-AF65-F5344CB8AC3E}">
        <p14:creationId xmlns:p14="http://schemas.microsoft.com/office/powerpoint/2010/main" val="3868080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326251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252535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7548378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4881104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8582948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112981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内容">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44" y="188640"/>
            <a:ext cx="792088" cy="786177"/>
          </a:xfrm>
          <a:prstGeom prst="rect">
            <a:avLst/>
          </a:prstGeom>
        </p:spPr>
      </p:pic>
      <p:cxnSp>
        <p:nvCxnSpPr>
          <p:cNvPr id="7" name="直接连接符 6"/>
          <p:cNvCxnSpPr/>
          <p:nvPr userDrawn="1"/>
        </p:nvCxnSpPr>
        <p:spPr>
          <a:xfrm>
            <a:off x="0" y="1052736"/>
            <a:ext cx="12192000" cy="0"/>
          </a:xfrm>
          <a:prstGeom prst="line">
            <a:avLst/>
          </a:prstGeom>
          <a:ln w="57150">
            <a:solidFill>
              <a:srgbClr val="009241"/>
            </a:solidFill>
          </a:ln>
        </p:spPr>
        <p:style>
          <a:lnRef idx="1">
            <a:schemeClr val="accent1"/>
          </a:lnRef>
          <a:fillRef idx="0">
            <a:schemeClr val="accent1"/>
          </a:fillRef>
          <a:effectRef idx="0">
            <a:schemeClr val="accent1"/>
          </a:effectRef>
          <a:fontRef idx="minor">
            <a:schemeClr val="tx1"/>
          </a:fontRef>
        </p:style>
      </p:cxnSp>
      <p:sp>
        <p:nvSpPr>
          <p:cNvPr id="17" name="内容占位符 16"/>
          <p:cNvSpPr>
            <a:spLocks noGrp="1"/>
          </p:cNvSpPr>
          <p:nvPr>
            <p:ph sz="quarter" idx="10"/>
          </p:nvPr>
        </p:nvSpPr>
        <p:spPr>
          <a:xfrm>
            <a:off x="962298" y="1340767"/>
            <a:ext cx="10246270" cy="5498529"/>
          </a:xfrm>
        </p:spPr>
        <p:txBody>
          <a:bodyPr>
            <a:normAutofit/>
          </a:bodyPr>
          <a:lstStyle>
            <a:lvl1pPr>
              <a:lnSpc>
                <a:spcPct val="125000"/>
              </a:lnSpc>
              <a:spcAft>
                <a:spcPts val="800"/>
              </a:spcAft>
              <a:buClr>
                <a:srgbClr val="009241"/>
              </a:buClr>
              <a:defRPr sz="2000">
                <a:latin typeface="+mn-ea"/>
                <a:ea typeface="+mn-ea"/>
              </a:defRPr>
            </a:lvl1pPr>
            <a:lvl2pPr>
              <a:lnSpc>
                <a:spcPct val="125000"/>
              </a:lnSpc>
              <a:spcAft>
                <a:spcPts val="800"/>
              </a:spcAft>
              <a:defRPr sz="1800">
                <a:latin typeface="+mn-ea"/>
                <a:ea typeface="+mn-ea"/>
              </a:defRPr>
            </a:lvl2pPr>
            <a:lvl3pPr>
              <a:lnSpc>
                <a:spcPct val="125000"/>
              </a:lnSpc>
              <a:spcAft>
                <a:spcPts val="800"/>
              </a:spcAft>
              <a:defRPr sz="1600">
                <a:latin typeface="+mn-ea"/>
                <a:ea typeface="+mn-ea"/>
              </a:defRPr>
            </a:lvl3pPr>
            <a:lvl4pPr>
              <a:lnSpc>
                <a:spcPct val="125000"/>
              </a:lnSpc>
              <a:spcAft>
                <a:spcPts val="800"/>
              </a:spcAft>
              <a:defRPr sz="1400">
                <a:latin typeface="+mn-ea"/>
                <a:ea typeface="+mn-ea"/>
              </a:defRPr>
            </a:lvl4pPr>
            <a:lvl5pPr>
              <a:lnSpc>
                <a:spcPct val="125000"/>
              </a:lnSpc>
              <a:spcAft>
                <a:spcPts val="800"/>
              </a:spcAft>
              <a:defRPr sz="1400">
                <a:latin typeface="+mn-ea"/>
                <a:ea typeface="+mn-ea"/>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8" name="标题 17"/>
          <p:cNvSpPr>
            <a:spLocks noGrp="1"/>
          </p:cNvSpPr>
          <p:nvPr>
            <p:ph type="title"/>
          </p:nvPr>
        </p:nvSpPr>
        <p:spPr>
          <a:xfrm>
            <a:off x="1329680" y="264687"/>
            <a:ext cx="7646640" cy="634082"/>
          </a:xfrm>
        </p:spPr>
        <p:txBody>
          <a:bodyPr>
            <a:noAutofit/>
          </a:bodyPr>
          <a:lstStyle>
            <a:lvl1pPr algn="l">
              <a:defRPr sz="3600" b="1">
                <a:latin typeface="+mj-ea"/>
                <a:ea typeface="+mj-ea"/>
              </a:defRPr>
            </a:lvl1pPr>
          </a:lstStyle>
          <a:p>
            <a:r>
              <a:rPr lang="zh-CN" altLang="en-US"/>
              <a:t>单击此处编辑母版标题样式</a:t>
            </a:r>
          </a:p>
        </p:txBody>
      </p:sp>
      <p:sp>
        <p:nvSpPr>
          <p:cNvPr id="20" name="矩形 19"/>
          <p:cNvSpPr/>
          <p:nvPr userDrawn="1"/>
        </p:nvSpPr>
        <p:spPr>
          <a:xfrm>
            <a:off x="10465321" y="5111105"/>
            <a:ext cx="1728192" cy="1728192"/>
          </a:xfrm>
          <a:prstGeom prst="rect">
            <a:avLst/>
          </a:prstGeom>
          <a:blipFill dpi="0" rotWithShape="1">
            <a:blip r:embed="rId3">
              <a:alphaModFix amt="24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无背景）">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44" y="188640"/>
            <a:ext cx="792088" cy="786177"/>
          </a:xfrm>
          <a:prstGeom prst="rect">
            <a:avLst/>
          </a:prstGeom>
        </p:spPr>
      </p:pic>
      <p:cxnSp>
        <p:nvCxnSpPr>
          <p:cNvPr id="7" name="直接连接符 6"/>
          <p:cNvCxnSpPr/>
          <p:nvPr userDrawn="1"/>
        </p:nvCxnSpPr>
        <p:spPr>
          <a:xfrm>
            <a:off x="0" y="1052736"/>
            <a:ext cx="12192000" cy="0"/>
          </a:xfrm>
          <a:prstGeom prst="line">
            <a:avLst/>
          </a:prstGeom>
          <a:ln w="57150">
            <a:solidFill>
              <a:srgbClr val="009241"/>
            </a:solidFill>
          </a:ln>
        </p:spPr>
        <p:style>
          <a:lnRef idx="1">
            <a:schemeClr val="accent1"/>
          </a:lnRef>
          <a:fillRef idx="0">
            <a:schemeClr val="accent1"/>
          </a:fillRef>
          <a:effectRef idx="0">
            <a:schemeClr val="accent1"/>
          </a:effectRef>
          <a:fontRef idx="minor">
            <a:schemeClr val="tx1"/>
          </a:fontRef>
        </p:style>
      </p:cxnSp>
      <p:sp>
        <p:nvSpPr>
          <p:cNvPr id="17" name="内容占位符 16"/>
          <p:cNvSpPr>
            <a:spLocks noGrp="1"/>
          </p:cNvSpPr>
          <p:nvPr>
            <p:ph sz="quarter" idx="10"/>
          </p:nvPr>
        </p:nvSpPr>
        <p:spPr>
          <a:xfrm>
            <a:off x="962298" y="1340767"/>
            <a:ext cx="10246270" cy="5498529"/>
          </a:xfrm>
        </p:spPr>
        <p:txBody>
          <a:bodyPr>
            <a:normAutofit/>
          </a:bodyPr>
          <a:lstStyle>
            <a:lvl1pPr>
              <a:lnSpc>
                <a:spcPct val="125000"/>
              </a:lnSpc>
              <a:spcAft>
                <a:spcPts val="800"/>
              </a:spcAft>
              <a:buClr>
                <a:srgbClr val="009241"/>
              </a:buClr>
              <a:defRPr sz="2000">
                <a:latin typeface="+mn-ea"/>
                <a:ea typeface="+mn-ea"/>
              </a:defRPr>
            </a:lvl1pPr>
            <a:lvl2pPr>
              <a:lnSpc>
                <a:spcPct val="125000"/>
              </a:lnSpc>
              <a:spcAft>
                <a:spcPts val="800"/>
              </a:spcAft>
              <a:defRPr sz="1800">
                <a:latin typeface="+mn-ea"/>
                <a:ea typeface="+mn-ea"/>
              </a:defRPr>
            </a:lvl2pPr>
            <a:lvl3pPr>
              <a:lnSpc>
                <a:spcPct val="125000"/>
              </a:lnSpc>
              <a:spcAft>
                <a:spcPts val="800"/>
              </a:spcAft>
              <a:defRPr sz="1600">
                <a:latin typeface="+mn-ea"/>
                <a:ea typeface="+mn-ea"/>
              </a:defRPr>
            </a:lvl3pPr>
            <a:lvl4pPr>
              <a:lnSpc>
                <a:spcPct val="125000"/>
              </a:lnSpc>
              <a:spcAft>
                <a:spcPts val="800"/>
              </a:spcAft>
              <a:defRPr sz="1400">
                <a:latin typeface="+mn-ea"/>
                <a:ea typeface="+mn-ea"/>
              </a:defRPr>
            </a:lvl4pPr>
            <a:lvl5pPr>
              <a:lnSpc>
                <a:spcPct val="125000"/>
              </a:lnSpc>
              <a:spcAft>
                <a:spcPts val="800"/>
              </a:spcAft>
              <a:defRPr sz="1400">
                <a:latin typeface="+mn-ea"/>
                <a:ea typeface="+mn-ea"/>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8" name="标题 17"/>
          <p:cNvSpPr>
            <a:spLocks noGrp="1"/>
          </p:cNvSpPr>
          <p:nvPr>
            <p:ph type="title"/>
          </p:nvPr>
        </p:nvSpPr>
        <p:spPr>
          <a:xfrm>
            <a:off x="1329680" y="264687"/>
            <a:ext cx="7646640" cy="634082"/>
          </a:xfrm>
        </p:spPr>
        <p:txBody>
          <a:bodyPr>
            <a:noAutofit/>
          </a:bodyPr>
          <a:lstStyle>
            <a:lvl1pPr algn="l">
              <a:defRPr sz="3600" b="1">
                <a:latin typeface="+mj-ea"/>
                <a:ea typeface="+mj-ea"/>
              </a:defRPr>
            </a:lvl1pPr>
          </a:lstStyle>
          <a:p>
            <a:r>
              <a:rPr lang="zh-CN" altLang="en-US"/>
              <a:t>单击此处编辑母版标题样式</a:t>
            </a:r>
          </a:p>
        </p:txBody>
      </p:sp>
    </p:spTree>
    <p:extLst>
      <p:ext uri="{BB962C8B-B14F-4D97-AF65-F5344CB8AC3E}">
        <p14:creationId xmlns:p14="http://schemas.microsoft.com/office/powerpoint/2010/main" val="2959859246"/>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bg>
      <p:bgRef idx="1001">
        <a:schemeClr val="bg1"/>
      </p:bgRef>
    </p:bg>
    <p:spTree>
      <p:nvGrpSpPr>
        <p:cNvPr id="1" name=""/>
        <p:cNvGrpSpPr/>
        <p:nvPr/>
      </p:nvGrpSpPr>
      <p:grpSpPr>
        <a:xfrm>
          <a:off x="0" y="0"/>
          <a:ext cx="0" cy="0"/>
          <a:chOff x="0" y="0"/>
          <a:chExt cx="0" cy="0"/>
        </a:xfrm>
      </p:grpSpPr>
      <p:cxnSp>
        <p:nvCxnSpPr>
          <p:cNvPr id="4" name="直接连接符 3"/>
          <p:cNvCxnSpPr/>
          <p:nvPr userDrawn="1"/>
        </p:nvCxnSpPr>
        <p:spPr>
          <a:xfrm>
            <a:off x="0" y="2924944"/>
            <a:ext cx="12192000" cy="0"/>
          </a:xfrm>
          <a:prstGeom prst="line">
            <a:avLst/>
          </a:prstGeom>
          <a:ln w="57150">
            <a:solidFill>
              <a:srgbClr val="009241"/>
            </a:solidFill>
          </a:ln>
        </p:spPr>
        <p:style>
          <a:lnRef idx="1">
            <a:schemeClr val="accent1"/>
          </a:lnRef>
          <a:fillRef idx="0">
            <a:schemeClr val="accent1"/>
          </a:fillRef>
          <a:effectRef idx="0">
            <a:schemeClr val="accent1"/>
          </a:effectRef>
          <a:fontRef idx="minor">
            <a:schemeClr val="tx1"/>
          </a:fontRef>
        </p:style>
      </p:cxnSp>
      <p:sp>
        <p:nvSpPr>
          <p:cNvPr id="7" name="标题 6"/>
          <p:cNvSpPr>
            <a:spLocks noGrp="1"/>
          </p:cNvSpPr>
          <p:nvPr>
            <p:ph type="title"/>
          </p:nvPr>
        </p:nvSpPr>
        <p:spPr>
          <a:xfrm>
            <a:off x="2207568" y="1700808"/>
            <a:ext cx="9649072" cy="1143000"/>
          </a:xfrm>
        </p:spPr>
        <p:txBody>
          <a:bodyPr/>
          <a:lstStyle>
            <a:lvl1pPr algn="l">
              <a:defRPr b="1">
                <a:latin typeface="+mj-ea"/>
                <a:ea typeface="+mj-ea"/>
              </a:defRPr>
            </a:lvl1pPr>
          </a:lstStyle>
          <a:p>
            <a:r>
              <a:rPr lang="zh-CN" altLang="en-US" dirty="0"/>
              <a:t>单击此处编辑母版标题样式</a:t>
            </a:r>
          </a:p>
        </p:txBody>
      </p:sp>
      <p:grpSp>
        <p:nvGrpSpPr>
          <p:cNvPr id="13" name="组合 12"/>
          <p:cNvGrpSpPr/>
          <p:nvPr userDrawn="1"/>
        </p:nvGrpSpPr>
        <p:grpSpPr>
          <a:xfrm>
            <a:off x="839416" y="3078089"/>
            <a:ext cx="944488" cy="144016"/>
            <a:chOff x="1127448" y="3068960"/>
            <a:chExt cx="944488" cy="144016"/>
          </a:xfrm>
        </p:grpSpPr>
        <p:cxnSp>
          <p:nvCxnSpPr>
            <p:cNvPr id="6" name="直接连接符 5"/>
            <p:cNvCxnSpPr/>
            <p:nvPr userDrawn="1"/>
          </p:nvCxnSpPr>
          <p:spPr>
            <a:xfrm>
              <a:off x="1127448" y="3068960"/>
              <a:ext cx="944488" cy="0"/>
            </a:xfrm>
            <a:prstGeom prst="line">
              <a:avLst/>
            </a:prstGeom>
            <a:ln w="57150">
              <a:solidFill>
                <a:srgbClr val="00924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1127448" y="3212976"/>
              <a:ext cx="432048" cy="0"/>
            </a:xfrm>
            <a:prstGeom prst="line">
              <a:avLst/>
            </a:prstGeom>
            <a:ln w="57150">
              <a:solidFill>
                <a:srgbClr val="009241"/>
              </a:solidFill>
            </a:ln>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032203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9840697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1244636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7530643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8783681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2019/1/3</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272050055"/>
      </p:ext>
    </p:extLst>
  </p:cSld>
  <p:clrMap bg1="lt1" tx1="dk1" bg2="lt2" tx2="dk2" accent1="accent1" accent2="accent2" accent3="accent3" accent4="accent4" accent5="accent5" accent6="accent6" hlink="hlink" folHlink="folHlink"/>
  <p:sldLayoutIdLst>
    <p:sldLayoutId id="2147484310" r:id="rId1"/>
    <p:sldLayoutId id="2147484321" r:id="rId2"/>
    <p:sldLayoutId id="2147484323" r:id="rId3"/>
    <p:sldLayoutId id="2147484322" r:id="rId4"/>
    <p:sldLayoutId id="2147484311" r:id="rId5"/>
    <p:sldLayoutId id="2147484312" r:id="rId6"/>
    <p:sldLayoutId id="2147484313" r:id="rId7"/>
    <p:sldLayoutId id="2147484314" r:id="rId8"/>
    <p:sldLayoutId id="2147484315" r:id="rId9"/>
    <p:sldLayoutId id="2147484316" r:id="rId10"/>
    <p:sldLayoutId id="2147484317" r:id="rId11"/>
    <p:sldLayoutId id="2147484318" r:id="rId12"/>
    <p:sldLayoutId id="2147484319" r:id="rId13"/>
    <p:sldLayoutId id="2147484320" r:id="rId14"/>
  </p:sldLayoutIdLst>
  <p:txStyles>
    <p:titleStyle>
      <a:lvl1pPr algn="ctr" defTabSz="914400" rtl="0" eaLnBrk="1" latinLnBrk="0" hangingPunct="1">
        <a:spcBef>
          <a:spcPct val="0"/>
        </a:spcBef>
        <a:buNone/>
        <a:defRPr sz="4400" kern="1200">
          <a:solidFill>
            <a:schemeClr val="tx1"/>
          </a:solidFill>
          <a:latin typeface="KaiTi" charset="-122"/>
          <a:ea typeface="KaiTi" charset="-122"/>
          <a:cs typeface="KaiTi" charset="-122"/>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KaiTi" charset="-122"/>
          <a:ea typeface="KaiTi" charset="-122"/>
          <a:cs typeface="KaiTi" charset="-122"/>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KaiTi" charset="-122"/>
          <a:ea typeface="KaiTi" charset="-122"/>
          <a:cs typeface="KaiTi" charset="-122"/>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KaiTi" charset="-122"/>
          <a:ea typeface="KaiTi" charset="-122"/>
          <a:cs typeface="KaiTi" charset="-122"/>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KaiTi" charset="-122"/>
          <a:ea typeface="KaiTi" charset="-122"/>
          <a:cs typeface="KaiTi" charset="-122"/>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KaiTi" charset="-122"/>
          <a:ea typeface="KaiTi" charset="-122"/>
          <a:cs typeface="KaiTi" charset="-122"/>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tmp"/></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4.tmp"/></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4.tmp"/></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4.tmp"/></Relationships>
</file>

<file path=ppt/slides/_rels/slide23.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70.png"/><Relationship Id="rId4" Type="http://schemas.openxmlformats.org/officeDocument/2006/relationships/image" Target="../media/image60.png"/></Relationships>
</file>

<file path=ppt/slides/_rels/slide26.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tmp"/></Relationships>
</file>

<file path=ppt/slides/_rels/slide4.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4.tmp"/></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50000"/>
          <a:stretch/>
        </p:blipFill>
        <p:spPr>
          <a:xfrm>
            <a:off x="0" y="3439716"/>
            <a:ext cx="1809399" cy="3418284"/>
          </a:xfrm>
          <a:prstGeom prst="rect">
            <a:avLst/>
          </a:prstGeom>
          <a:effectLst/>
        </p:spPr>
      </p:pic>
      <p:pic>
        <p:nvPicPr>
          <p:cNvPr id="11" name="图片 10" descr="屏幕剪辑"/>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41043" y="404664"/>
            <a:ext cx="2844314" cy="1296144"/>
          </a:xfrm>
          <a:prstGeom prst="rect">
            <a:avLst/>
          </a:prstGeom>
        </p:spPr>
      </p:pic>
      <p:sp>
        <p:nvSpPr>
          <p:cNvPr id="2" name="文本框 1">
            <a:extLst>
              <a:ext uri="{FF2B5EF4-FFF2-40B4-BE49-F238E27FC236}">
                <a16:creationId xmlns:a16="http://schemas.microsoft.com/office/drawing/2014/main" id="{E264FABC-0169-4896-B490-9F15693683AD}"/>
              </a:ext>
            </a:extLst>
          </p:cNvPr>
          <p:cNvSpPr txBox="1"/>
          <p:nvPr/>
        </p:nvSpPr>
        <p:spPr>
          <a:xfrm>
            <a:off x="2243572" y="1949765"/>
            <a:ext cx="7704855" cy="1015663"/>
          </a:xfrm>
          <a:prstGeom prst="rect">
            <a:avLst/>
          </a:prstGeom>
          <a:noFill/>
        </p:spPr>
        <p:txBody>
          <a:bodyPr wrap="square" rtlCol="0">
            <a:spAutoFit/>
          </a:bodyPr>
          <a:lstStyle/>
          <a:p>
            <a:r>
              <a:rPr lang="zh-CN" altLang="en-US" sz="6000" dirty="0"/>
              <a:t>古汉语文本自动句读</a:t>
            </a:r>
          </a:p>
        </p:txBody>
      </p:sp>
      <p:sp>
        <p:nvSpPr>
          <p:cNvPr id="3" name="文本框 2">
            <a:extLst>
              <a:ext uri="{FF2B5EF4-FFF2-40B4-BE49-F238E27FC236}">
                <a16:creationId xmlns:a16="http://schemas.microsoft.com/office/drawing/2014/main" id="{476181E7-9AE7-474B-9900-91D35EBBA79F}"/>
              </a:ext>
            </a:extLst>
          </p:cNvPr>
          <p:cNvSpPr txBox="1"/>
          <p:nvPr/>
        </p:nvSpPr>
        <p:spPr>
          <a:xfrm>
            <a:off x="8328248" y="4869160"/>
            <a:ext cx="2844313" cy="1200329"/>
          </a:xfrm>
          <a:prstGeom prst="rect">
            <a:avLst/>
          </a:prstGeom>
          <a:noFill/>
        </p:spPr>
        <p:txBody>
          <a:bodyPr wrap="square" rtlCol="0">
            <a:spAutoFit/>
          </a:bodyPr>
          <a:lstStyle/>
          <a:p>
            <a:r>
              <a:rPr lang="zh-CN" altLang="en-US" sz="2400" dirty="0">
                <a:latin typeface="+mj-ea"/>
                <a:ea typeface="+mj-ea"/>
              </a:rPr>
              <a:t>组员：</a:t>
            </a:r>
            <a:endParaRPr lang="en-US" altLang="zh-CN" sz="2400" dirty="0">
              <a:latin typeface="+mj-ea"/>
              <a:ea typeface="+mj-ea"/>
            </a:endParaRPr>
          </a:p>
          <a:p>
            <a:r>
              <a:rPr lang="en-US" altLang="zh-CN" sz="2400" dirty="0">
                <a:latin typeface="+mj-ea"/>
                <a:ea typeface="+mj-ea"/>
              </a:rPr>
              <a:t>3220180860 </a:t>
            </a:r>
            <a:r>
              <a:rPr lang="zh-CN" altLang="en-US" sz="2400" dirty="0">
                <a:latin typeface="+mj-ea"/>
                <a:ea typeface="+mj-ea"/>
              </a:rPr>
              <a:t>王朝阳</a:t>
            </a:r>
            <a:endParaRPr lang="en-US" altLang="zh-CN" sz="2400" dirty="0">
              <a:latin typeface="+mj-ea"/>
              <a:ea typeface="+mj-ea"/>
            </a:endParaRPr>
          </a:p>
          <a:p>
            <a:r>
              <a:rPr lang="en-US" altLang="zh-CN" sz="2400" dirty="0">
                <a:latin typeface="+mj-ea"/>
                <a:ea typeface="+mj-ea"/>
              </a:rPr>
              <a:t>3220180833 </a:t>
            </a:r>
            <a:r>
              <a:rPr lang="zh-CN" altLang="en-US" sz="2400" dirty="0">
                <a:latin typeface="+mj-ea"/>
                <a:ea typeface="+mj-ea"/>
              </a:rPr>
              <a:t>刘兆友</a:t>
            </a:r>
            <a:endParaRPr lang="en-US" altLang="zh-CN" sz="2400" dirty="0">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1">
            <a:extLst>
              <a:ext uri="{FF2B5EF4-FFF2-40B4-BE49-F238E27FC236}">
                <a16:creationId xmlns:a16="http://schemas.microsoft.com/office/drawing/2014/main" id="{C7FAF34E-5B13-41A1-88B1-995CA3B5C4FD}"/>
              </a:ext>
            </a:extLst>
          </p:cNvPr>
          <p:cNvSpPr>
            <a:spLocks noGrp="1"/>
          </p:cNvSpPr>
          <p:nvPr>
            <p:ph sz="quarter" idx="10"/>
          </p:nvPr>
        </p:nvSpPr>
        <p:spPr>
          <a:xfrm>
            <a:off x="962298" y="1340767"/>
            <a:ext cx="10246270" cy="5498529"/>
          </a:xfrm>
        </p:spPr>
        <p:txBody>
          <a:bodyPr>
            <a:noAutofit/>
          </a:bodyPr>
          <a:lstStyle/>
          <a:p>
            <a:r>
              <a:rPr lang="zh-CN" altLang="en-US" sz="2800" b="1" dirty="0"/>
              <a:t>隐含马尔可夫模型的三个基本问题</a:t>
            </a:r>
            <a:endParaRPr lang="en-US" altLang="zh-CN" sz="2800" b="1" dirty="0"/>
          </a:p>
          <a:p>
            <a:pPr marL="0" indent="0">
              <a:buNone/>
            </a:pPr>
            <a:r>
              <a:rPr lang="zh-CN" altLang="en-US" sz="2400" dirty="0"/>
              <a:t>（</a:t>
            </a:r>
            <a:r>
              <a:rPr lang="en-US" altLang="zh-CN" sz="2400" dirty="0"/>
              <a:t>1</a:t>
            </a:r>
            <a:r>
              <a:rPr lang="zh-CN" altLang="en-US" sz="2400" dirty="0"/>
              <a:t>）给定一个模型，如何计算某个特定的输出序列的概率？ </a:t>
            </a:r>
          </a:p>
          <a:p>
            <a:pPr lvl="1"/>
            <a:r>
              <a:rPr lang="en-US" altLang="zh-CN" sz="2000" dirty="0"/>
              <a:t>Forward</a:t>
            </a:r>
            <a:r>
              <a:rPr lang="zh-CN" altLang="en-US" sz="2000" dirty="0"/>
              <a:t>算法</a:t>
            </a:r>
            <a:endParaRPr lang="en-US" altLang="zh-CN" sz="2000" dirty="0"/>
          </a:p>
          <a:p>
            <a:pPr marL="0" lvl="1" indent="0">
              <a:buNone/>
            </a:pPr>
            <a:r>
              <a:rPr lang="zh-CN" altLang="en-US" sz="2400" dirty="0"/>
              <a:t>（</a:t>
            </a:r>
            <a:r>
              <a:rPr lang="en-US" altLang="zh-CN" sz="2400" dirty="0"/>
              <a:t>2</a:t>
            </a:r>
            <a:r>
              <a:rPr lang="zh-CN" altLang="en-US" sz="2400" dirty="0"/>
              <a:t>）给定一个模型和某个特定的输出序列，如何找到最可能产生这个输出的状态序列？</a:t>
            </a:r>
          </a:p>
          <a:p>
            <a:pPr lvl="1"/>
            <a:r>
              <a:rPr lang="zh-CN" altLang="en-US" sz="2000" b="1" dirty="0"/>
              <a:t>维特比算法</a:t>
            </a:r>
            <a:endParaRPr lang="en-US" altLang="zh-CN" sz="2000" b="1" dirty="0"/>
          </a:p>
          <a:p>
            <a:pPr marL="0" lvl="1" indent="0">
              <a:buNone/>
            </a:pPr>
            <a:r>
              <a:rPr lang="zh-CN" altLang="en-US" sz="2400" dirty="0"/>
              <a:t>（</a:t>
            </a:r>
            <a:r>
              <a:rPr lang="en-US" altLang="zh-CN" sz="2400" dirty="0"/>
              <a:t>3</a:t>
            </a:r>
            <a:r>
              <a:rPr lang="zh-CN" altLang="en-US" sz="2400" dirty="0"/>
              <a:t>）给定足够量的观测数据，如何估计隐含马尔可夫模型的参数？</a:t>
            </a:r>
          </a:p>
          <a:p>
            <a:pPr lvl="1"/>
            <a:r>
              <a:rPr lang="zh-CN" altLang="en-US" sz="2000" dirty="0"/>
              <a:t>训练隐含马尔可夫模型更实用的方式是仅仅通过大量观测到的信号</a:t>
            </a:r>
            <a:r>
              <a:rPr lang="en-US" altLang="zh-CN" sz="2000" dirty="0"/>
              <a:t>O1</a:t>
            </a:r>
            <a:r>
              <a:rPr lang="zh-CN" altLang="en-US" sz="2000" dirty="0"/>
              <a:t>，</a:t>
            </a:r>
            <a:r>
              <a:rPr lang="en-US" altLang="zh-CN" sz="2000" dirty="0"/>
              <a:t>O2</a:t>
            </a:r>
            <a:r>
              <a:rPr lang="zh-CN" altLang="en-US" sz="2000" dirty="0"/>
              <a:t>，</a:t>
            </a:r>
            <a:r>
              <a:rPr lang="en-US" altLang="zh-CN" sz="2000" dirty="0"/>
              <a:t>O3</a:t>
            </a:r>
            <a:r>
              <a:rPr lang="zh-CN" altLang="en-US" sz="2000" dirty="0"/>
              <a:t>，</a:t>
            </a:r>
            <a:r>
              <a:rPr lang="en-US" altLang="zh-CN" sz="2000" dirty="0"/>
              <a:t>….</a:t>
            </a:r>
            <a:r>
              <a:rPr lang="zh-CN" altLang="en-US" sz="2000" dirty="0"/>
              <a:t>就能推算模型参数的</a:t>
            </a:r>
            <a:r>
              <a:rPr lang="en-US" altLang="zh-CN" sz="2000" dirty="0"/>
              <a:t>P(St|St-1)</a:t>
            </a:r>
            <a:r>
              <a:rPr lang="zh-CN" altLang="en-US" sz="2000" dirty="0"/>
              <a:t>和</a:t>
            </a:r>
            <a:r>
              <a:rPr lang="en-US" altLang="zh-CN" sz="2000" dirty="0"/>
              <a:t>P(</a:t>
            </a:r>
            <a:r>
              <a:rPr lang="en-US" altLang="zh-CN" sz="2000" dirty="0" err="1"/>
              <a:t>Ot|St</a:t>
            </a:r>
            <a:r>
              <a:rPr lang="en-US" altLang="zh-CN" sz="2000" dirty="0"/>
              <a:t>)</a:t>
            </a:r>
            <a:r>
              <a:rPr lang="zh-CN" altLang="en-US" sz="2000" dirty="0"/>
              <a:t>的方法（无监督训练算法），其中主要使用鲍姆</a:t>
            </a:r>
            <a:r>
              <a:rPr lang="en-US" altLang="zh-CN" sz="2000" dirty="0"/>
              <a:t>-</a:t>
            </a:r>
            <a:r>
              <a:rPr lang="zh-CN" altLang="en-US" sz="2000" dirty="0"/>
              <a:t>韦尔奇算法。</a:t>
            </a:r>
            <a:endParaRPr lang="en-US" altLang="zh-CN" b="1" dirty="0"/>
          </a:p>
        </p:txBody>
      </p:sp>
      <p:sp>
        <p:nvSpPr>
          <p:cNvPr id="3" name="标题 2">
            <a:extLst>
              <a:ext uri="{FF2B5EF4-FFF2-40B4-BE49-F238E27FC236}">
                <a16:creationId xmlns:a16="http://schemas.microsoft.com/office/drawing/2014/main" id="{D253586B-A6CD-4E55-B2A1-2C977990AD35}"/>
              </a:ext>
            </a:extLst>
          </p:cNvPr>
          <p:cNvSpPr>
            <a:spLocks noGrp="1"/>
          </p:cNvSpPr>
          <p:nvPr>
            <p:ph type="title"/>
          </p:nvPr>
        </p:nvSpPr>
        <p:spPr/>
        <p:txBody>
          <a:bodyPr/>
          <a:lstStyle/>
          <a:p>
            <a:r>
              <a:rPr lang="en-US" altLang="zh-CN" dirty="0"/>
              <a:t>HMM</a:t>
            </a:r>
            <a:endParaRPr lang="zh-CN" altLang="en-US" dirty="0"/>
          </a:p>
        </p:txBody>
      </p:sp>
      <p:pic>
        <p:nvPicPr>
          <p:cNvPr id="5" name="图片 4">
            <a:extLst>
              <a:ext uri="{FF2B5EF4-FFF2-40B4-BE49-F238E27FC236}">
                <a16:creationId xmlns:a16="http://schemas.microsoft.com/office/drawing/2014/main" id="{95E0225A-09D4-45C6-8EF1-42C2375ED0CD}"/>
              </a:ext>
            </a:extLst>
          </p:cNvPr>
          <p:cNvPicPr>
            <a:picLocks noChangeAspect="1"/>
          </p:cNvPicPr>
          <p:nvPr/>
        </p:nvPicPr>
        <p:blipFill>
          <a:blip r:embed="rId3"/>
          <a:stretch>
            <a:fillRect/>
          </a:stretch>
        </p:blipFill>
        <p:spPr>
          <a:xfrm>
            <a:off x="7155427" y="161352"/>
            <a:ext cx="5036573" cy="1916832"/>
          </a:xfrm>
          <a:prstGeom prst="rect">
            <a:avLst/>
          </a:prstGeom>
        </p:spPr>
      </p:pic>
    </p:spTree>
    <p:extLst>
      <p:ext uri="{BB962C8B-B14F-4D97-AF65-F5344CB8AC3E}">
        <p14:creationId xmlns:p14="http://schemas.microsoft.com/office/powerpoint/2010/main" val="12037380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C355C690-0323-4500-918F-2AE20BE5098C}"/>
              </a:ext>
            </a:extLst>
          </p:cNvPr>
          <p:cNvSpPr>
            <a:spLocks noGrp="1"/>
          </p:cNvSpPr>
          <p:nvPr>
            <p:ph sz="quarter" idx="10"/>
          </p:nvPr>
        </p:nvSpPr>
        <p:spPr>
          <a:xfrm>
            <a:off x="962298" y="1340767"/>
            <a:ext cx="10246270" cy="5498529"/>
          </a:xfrm>
        </p:spPr>
        <p:txBody>
          <a:bodyPr/>
          <a:lstStyle/>
          <a:p>
            <a:pPr marL="0" indent="0">
              <a:buNone/>
            </a:pPr>
            <a:r>
              <a:rPr lang="en-US" altLang="zh-CN" sz="2600" dirty="0"/>
              <a:t>HMM</a:t>
            </a:r>
            <a:r>
              <a:rPr lang="zh-CN" altLang="en-US" sz="2600" dirty="0"/>
              <a:t>是一个五元组（</a:t>
            </a:r>
            <a:r>
              <a:rPr lang="en-US" altLang="zh-CN" sz="2600" dirty="0"/>
              <a:t>O , Q , O</a:t>
            </a:r>
            <a:r>
              <a:rPr lang="en-US" altLang="zh-CN" sz="2600" baseline="-25000" dirty="0"/>
              <a:t>0</a:t>
            </a:r>
            <a:r>
              <a:rPr lang="zh-CN" altLang="en-US" sz="2600" dirty="0"/>
              <a:t>，</a:t>
            </a:r>
            <a:r>
              <a:rPr lang="en-US" altLang="zh-CN" sz="2600" dirty="0"/>
              <a:t>A , B</a:t>
            </a:r>
            <a:r>
              <a:rPr lang="zh-CN" altLang="en-US" sz="2600" dirty="0"/>
              <a:t>）</a:t>
            </a:r>
            <a:r>
              <a:rPr lang="en-US" altLang="zh-CN" sz="2600" dirty="0"/>
              <a:t>:</a:t>
            </a:r>
          </a:p>
          <a:p>
            <a:pPr marL="0" indent="0">
              <a:buNone/>
            </a:pPr>
            <a:r>
              <a:rPr lang="zh-CN" altLang="en-US" sz="2600" dirty="0"/>
              <a:t>　　</a:t>
            </a:r>
            <a:r>
              <a:rPr lang="en-US" altLang="zh-CN" sz="2600" dirty="0"/>
              <a:t>O:{o</a:t>
            </a:r>
            <a:r>
              <a:rPr lang="en-US" altLang="zh-CN" sz="2600" baseline="-25000" dirty="0"/>
              <a:t>1</a:t>
            </a:r>
            <a:r>
              <a:rPr lang="en-US" altLang="zh-CN" sz="2600" dirty="0"/>
              <a:t>,o</a:t>
            </a:r>
            <a:r>
              <a:rPr lang="en-US" altLang="zh-CN" sz="2600" baseline="-25000" dirty="0"/>
              <a:t>2</a:t>
            </a:r>
            <a:r>
              <a:rPr lang="en-US" altLang="zh-CN" sz="2600" dirty="0"/>
              <a:t>,…,o</a:t>
            </a:r>
            <a:r>
              <a:rPr lang="en-US" altLang="zh-CN" sz="2600" baseline="-25000" dirty="0"/>
              <a:t>t</a:t>
            </a:r>
            <a:r>
              <a:rPr lang="en-US" altLang="zh-CN" sz="2600" dirty="0"/>
              <a:t>}</a:t>
            </a:r>
            <a:r>
              <a:rPr lang="zh-CN" altLang="en-US" sz="2600" dirty="0"/>
              <a:t>是状态集合，也称为观测序列。</a:t>
            </a:r>
          </a:p>
          <a:p>
            <a:pPr marL="0" indent="0">
              <a:buNone/>
            </a:pPr>
            <a:r>
              <a:rPr lang="zh-CN" altLang="en-US" sz="2600" dirty="0"/>
              <a:t>　　</a:t>
            </a:r>
            <a:r>
              <a:rPr lang="en-US" altLang="zh-CN" sz="2600" dirty="0"/>
              <a:t>Q:{q</a:t>
            </a:r>
            <a:r>
              <a:rPr lang="en-US" altLang="zh-CN" sz="2600" baseline="-25000" dirty="0"/>
              <a:t>1</a:t>
            </a:r>
            <a:r>
              <a:rPr lang="en-US" altLang="zh-CN" sz="2600" dirty="0"/>
              <a:t>,q</a:t>
            </a:r>
            <a:r>
              <a:rPr lang="en-US" altLang="zh-CN" sz="2600" baseline="-25000" dirty="0"/>
              <a:t>2</a:t>
            </a:r>
            <a:r>
              <a:rPr lang="en-US" altLang="zh-CN" sz="2600" dirty="0"/>
              <a:t>,…,q</a:t>
            </a:r>
            <a:r>
              <a:rPr lang="en-US" altLang="zh-CN" sz="2600" baseline="-25000" dirty="0"/>
              <a:t>v</a:t>
            </a:r>
            <a:r>
              <a:rPr lang="en-US" altLang="zh-CN" sz="2600" dirty="0"/>
              <a:t>}</a:t>
            </a:r>
            <a:r>
              <a:rPr lang="zh-CN" altLang="en-US" sz="2600" dirty="0"/>
              <a:t>是一组输出结果，也称为隐序列。</a:t>
            </a:r>
          </a:p>
          <a:p>
            <a:pPr marL="0" indent="0">
              <a:buNone/>
            </a:pPr>
            <a:r>
              <a:rPr lang="zh-CN" altLang="en-US" sz="2600" dirty="0"/>
              <a:t>　　</a:t>
            </a:r>
            <a:r>
              <a:rPr lang="en-US" altLang="zh-CN" sz="2600" dirty="0" err="1"/>
              <a:t>A</a:t>
            </a:r>
            <a:r>
              <a:rPr lang="en-US" altLang="zh-CN" sz="2600" baseline="-25000" dirty="0" err="1"/>
              <a:t>ij</a:t>
            </a:r>
            <a:r>
              <a:rPr lang="zh-CN" altLang="en-US" sz="2600" dirty="0"/>
              <a:t> </a:t>
            </a:r>
            <a:r>
              <a:rPr lang="en-US" altLang="zh-CN" sz="2600" dirty="0"/>
              <a:t>= P(</a:t>
            </a:r>
            <a:r>
              <a:rPr lang="en-US" altLang="zh-CN" sz="2600" dirty="0" err="1"/>
              <a:t>q</a:t>
            </a:r>
            <a:r>
              <a:rPr lang="en-US" altLang="zh-CN" sz="2600" baseline="-25000" dirty="0" err="1"/>
              <a:t>j</a:t>
            </a:r>
            <a:r>
              <a:rPr lang="en-US" altLang="zh-CN" sz="2600" dirty="0" err="1"/>
              <a:t>|q</a:t>
            </a:r>
            <a:r>
              <a:rPr lang="en-US" altLang="zh-CN" sz="2600" baseline="-25000" dirty="0" err="1"/>
              <a:t>i</a:t>
            </a:r>
            <a:r>
              <a:rPr lang="en-US" altLang="zh-CN" sz="2600" dirty="0"/>
              <a:t>)</a:t>
            </a:r>
            <a:r>
              <a:rPr lang="zh-CN" altLang="en-US" sz="2600" dirty="0"/>
              <a:t>：转移概率分布</a:t>
            </a:r>
          </a:p>
          <a:p>
            <a:pPr marL="0" indent="0">
              <a:buNone/>
            </a:pPr>
            <a:r>
              <a:rPr lang="zh-CN" altLang="en-US" sz="2600" dirty="0"/>
              <a:t>　　</a:t>
            </a:r>
            <a:r>
              <a:rPr lang="en-US" altLang="zh-CN" sz="2600" dirty="0" err="1"/>
              <a:t>B</a:t>
            </a:r>
            <a:r>
              <a:rPr lang="en-US" altLang="zh-CN" sz="2600" baseline="-25000" dirty="0" err="1"/>
              <a:t>ij</a:t>
            </a:r>
            <a:r>
              <a:rPr lang="zh-CN" altLang="en-US" sz="2600" dirty="0"/>
              <a:t> </a:t>
            </a:r>
            <a:r>
              <a:rPr lang="en-US" altLang="zh-CN" sz="2600" dirty="0"/>
              <a:t>= P(</a:t>
            </a:r>
            <a:r>
              <a:rPr lang="en-US" altLang="zh-CN" sz="2600" dirty="0" err="1"/>
              <a:t>o</a:t>
            </a:r>
            <a:r>
              <a:rPr lang="en-US" altLang="zh-CN" sz="2600" baseline="-25000" dirty="0" err="1"/>
              <a:t>j</a:t>
            </a:r>
            <a:r>
              <a:rPr lang="en-US" altLang="zh-CN" sz="2600" dirty="0" err="1"/>
              <a:t>|q</a:t>
            </a:r>
            <a:r>
              <a:rPr lang="en-US" altLang="zh-CN" sz="2600" baseline="-25000" dirty="0" err="1"/>
              <a:t>i</a:t>
            </a:r>
            <a:r>
              <a:rPr lang="en-US" altLang="zh-CN" sz="2600" dirty="0"/>
              <a:t>)</a:t>
            </a:r>
            <a:r>
              <a:rPr lang="zh-CN" altLang="en-US" sz="2600" dirty="0"/>
              <a:t>：发射概率分布</a:t>
            </a:r>
          </a:p>
          <a:p>
            <a:pPr marL="0" indent="0">
              <a:buNone/>
            </a:pPr>
            <a:r>
              <a:rPr lang="zh-CN" altLang="en-US" sz="2600" dirty="0"/>
              <a:t>　　</a:t>
            </a:r>
            <a:r>
              <a:rPr lang="en-US" altLang="zh-CN" sz="2600" dirty="0"/>
              <a:t>O</a:t>
            </a:r>
            <a:r>
              <a:rPr lang="en-US" altLang="zh-CN" sz="2600" baseline="-25000" dirty="0"/>
              <a:t>0</a:t>
            </a:r>
            <a:r>
              <a:rPr lang="zh-CN" altLang="en-US" sz="2600" dirty="0"/>
              <a:t>是初始状态，有些还有终止状态。</a:t>
            </a:r>
          </a:p>
          <a:p>
            <a:endParaRPr lang="zh-CN" altLang="en-US" dirty="0"/>
          </a:p>
        </p:txBody>
      </p:sp>
      <p:sp>
        <p:nvSpPr>
          <p:cNvPr id="3" name="标题 2">
            <a:extLst>
              <a:ext uri="{FF2B5EF4-FFF2-40B4-BE49-F238E27FC236}">
                <a16:creationId xmlns:a16="http://schemas.microsoft.com/office/drawing/2014/main" id="{5F9E0333-1717-4CB2-A6DF-DB19F39B2ECA}"/>
              </a:ext>
            </a:extLst>
          </p:cNvPr>
          <p:cNvSpPr>
            <a:spLocks noGrp="1"/>
          </p:cNvSpPr>
          <p:nvPr>
            <p:ph type="title"/>
          </p:nvPr>
        </p:nvSpPr>
        <p:spPr/>
        <p:txBody>
          <a:bodyPr/>
          <a:lstStyle/>
          <a:p>
            <a:r>
              <a:rPr lang="zh-CN" altLang="en-US" dirty="0"/>
              <a:t>隐马尔可夫模型的五元组</a:t>
            </a:r>
          </a:p>
        </p:txBody>
      </p:sp>
      <p:pic>
        <p:nvPicPr>
          <p:cNvPr id="4" name="图片 3">
            <a:extLst>
              <a:ext uri="{FF2B5EF4-FFF2-40B4-BE49-F238E27FC236}">
                <a16:creationId xmlns:a16="http://schemas.microsoft.com/office/drawing/2014/main" id="{3E2D940A-745B-4582-9CE6-DF2CD05FAA7E}"/>
              </a:ext>
            </a:extLst>
          </p:cNvPr>
          <p:cNvPicPr>
            <a:picLocks noChangeAspect="1"/>
          </p:cNvPicPr>
          <p:nvPr/>
        </p:nvPicPr>
        <p:blipFill>
          <a:blip r:embed="rId2"/>
          <a:stretch>
            <a:fillRect/>
          </a:stretch>
        </p:blipFill>
        <p:spPr>
          <a:xfrm>
            <a:off x="7155427" y="18704"/>
            <a:ext cx="5036573" cy="1916832"/>
          </a:xfrm>
          <a:prstGeom prst="rect">
            <a:avLst/>
          </a:prstGeom>
        </p:spPr>
      </p:pic>
    </p:spTree>
    <p:extLst>
      <p:ext uri="{BB962C8B-B14F-4D97-AF65-F5344CB8AC3E}">
        <p14:creationId xmlns:p14="http://schemas.microsoft.com/office/powerpoint/2010/main" val="15783634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dirty="0"/>
              <a:t>维特比算法 </a:t>
            </a:r>
            <a:r>
              <a:rPr lang="en-US" altLang="zh-CN" dirty="0"/>
              <a:t>(Viterbi)</a:t>
            </a:r>
            <a:endParaRPr lang="zh-CN" altLang="en-US" dirty="0"/>
          </a:p>
        </p:txBody>
      </p:sp>
      <p:sp>
        <p:nvSpPr>
          <p:cNvPr id="3" name="文本框 2"/>
          <p:cNvSpPr txBox="1"/>
          <p:nvPr/>
        </p:nvSpPr>
        <p:spPr>
          <a:xfrm>
            <a:off x="767408" y="1456700"/>
            <a:ext cx="864096" cy="1631216"/>
          </a:xfrm>
          <a:prstGeom prst="rect">
            <a:avLst/>
          </a:prstGeom>
          <a:noFill/>
        </p:spPr>
        <p:txBody>
          <a:bodyPr wrap="square" rtlCol="0">
            <a:spAutoFit/>
          </a:bodyPr>
          <a:lstStyle/>
          <a:p>
            <a:r>
              <a:rPr lang="en-US" altLang="zh-CN" sz="10000" b="1" i="1" dirty="0">
                <a:solidFill>
                  <a:srgbClr val="009241"/>
                </a:solidFill>
                <a:latin typeface="Arial" panose="020B0604020202020204" pitchFamily="34" charset="0"/>
                <a:cs typeface="Arial" panose="020B0604020202020204" pitchFamily="34" charset="0"/>
              </a:rPr>
              <a:t>3</a:t>
            </a:r>
            <a:endParaRPr lang="zh-CN" altLang="en-US" sz="10000" b="1" i="1" dirty="0">
              <a:solidFill>
                <a:srgbClr val="009241"/>
              </a:solidFill>
              <a:latin typeface="Arial" panose="020B0604020202020204" pitchFamily="34" charset="0"/>
              <a:cs typeface="Arial" panose="020B0604020202020204" pitchFamily="34" charset="0"/>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919" r="50001"/>
          <a:stretch/>
        </p:blipFill>
        <p:spPr>
          <a:xfrm>
            <a:off x="10823848" y="4319937"/>
            <a:ext cx="1368152" cy="2538063"/>
          </a:xfrm>
          <a:prstGeom prst="rect">
            <a:avLst/>
          </a:prstGeom>
          <a:effectLst/>
        </p:spPr>
      </p:pic>
      <p:pic>
        <p:nvPicPr>
          <p:cNvPr id="5" name="图片 4" descr="屏幕剪辑"/>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40416" y="140338"/>
            <a:ext cx="1937208" cy="882779"/>
          </a:xfrm>
          <a:prstGeom prst="rect">
            <a:avLst/>
          </a:prstGeom>
        </p:spPr>
      </p:pic>
    </p:spTree>
    <p:extLst>
      <p:ext uri="{BB962C8B-B14F-4D97-AF65-F5344CB8AC3E}">
        <p14:creationId xmlns:p14="http://schemas.microsoft.com/office/powerpoint/2010/main" val="15734691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8D158895-B8C3-41F2-8522-66DFD227AFEC}"/>
              </a:ext>
            </a:extLst>
          </p:cNvPr>
          <p:cNvSpPr>
            <a:spLocks noGrp="1"/>
          </p:cNvSpPr>
          <p:nvPr>
            <p:ph sz="quarter" idx="10"/>
          </p:nvPr>
        </p:nvSpPr>
        <p:spPr/>
        <p:txBody>
          <a:bodyPr>
            <a:normAutofit/>
          </a:bodyPr>
          <a:lstStyle/>
          <a:p>
            <a:r>
              <a:rPr lang="zh-CN" altLang="en-US" sz="2800" dirty="0"/>
              <a:t>维特比算法是一个特殊但应用最广的动态规划算法，它是针对篱笆网络的有向图的最短路径问题而提出的。</a:t>
            </a:r>
          </a:p>
        </p:txBody>
      </p:sp>
      <p:sp>
        <p:nvSpPr>
          <p:cNvPr id="3" name="标题 2">
            <a:extLst>
              <a:ext uri="{FF2B5EF4-FFF2-40B4-BE49-F238E27FC236}">
                <a16:creationId xmlns:a16="http://schemas.microsoft.com/office/drawing/2014/main" id="{8BF628CF-CA56-4989-9E4B-03956863BB22}"/>
              </a:ext>
            </a:extLst>
          </p:cNvPr>
          <p:cNvSpPr>
            <a:spLocks noGrp="1"/>
          </p:cNvSpPr>
          <p:nvPr>
            <p:ph type="title"/>
          </p:nvPr>
        </p:nvSpPr>
        <p:spPr/>
        <p:txBody>
          <a:bodyPr/>
          <a:lstStyle/>
          <a:p>
            <a:r>
              <a:rPr lang="zh-CN" altLang="en-US" dirty="0"/>
              <a:t>维特比算法 </a:t>
            </a:r>
            <a:r>
              <a:rPr lang="en-US" altLang="zh-CN" dirty="0"/>
              <a:t>(Viterbi)</a:t>
            </a:r>
            <a:endParaRPr lang="zh-CN" altLang="en-US" dirty="0"/>
          </a:p>
        </p:txBody>
      </p:sp>
      <p:pic>
        <p:nvPicPr>
          <p:cNvPr id="4" name="图片 3">
            <a:extLst>
              <a:ext uri="{FF2B5EF4-FFF2-40B4-BE49-F238E27FC236}">
                <a16:creationId xmlns:a16="http://schemas.microsoft.com/office/drawing/2014/main" id="{16A82176-C97B-47E0-9757-39E5683BD51A}"/>
              </a:ext>
            </a:extLst>
          </p:cNvPr>
          <p:cNvPicPr>
            <a:picLocks noChangeAspect="1"/>
          </p:cNvPicPr>
          <p:nvPr/>
        </p:nvPicPr>
        <p:blipFill>
          <a:blip r:embed="rId2"/>
          <a:stretch>
            <a:fillRect/>
          </a:stretch>
        </p:blipFill>
        <p:spPr>
          <a:xfrm>
            <a:off x="3071664" y="2420888"/>
            <a:ext cx="4968552" cy="3673512"/>
          </a:xfrm>
          <a:prstGeom prst="rect">
            <a:avLst/>
          </a:prstGeom>
        </p:spPr>
      </p:pic>
      <p:sp>
        <p:nvSpPr>
          <p:cNvPr id="5" name="文本框 4">
            <a:extLst>
              <a:ext uri="{FF2B5EF4-FFF2-40B4-BE49-F238E27FC236}">
                <a16:creationId xmlns:a16="http://schemas.microsoft.com/office/drawing/2014/main" id="{6E86BFBE-2879-4A67-BA7A-443EA9576670}"/>
              </a:ext>
            </a:extLst>
          </p:cNvPr>
          <p:cNvSpPr txBox="1"/>
          <p:nvPr/>
        </p:nvSpPr>
        <p:spPr>
          <a:xfrm>
            <a:off x="5153000" y="6185595"/>
            <a:ext cx="1656184" cy="369332"/>
          </a:xfrm>
          <a:prstGeom prst="rect">
            <a:avLst/>
          </a:prstGeom>
          <a:noFill/>
        </p:spPr>
        <p:txBody>
          <a:bodyPr wrap="square" rtlCol="0">
            <a:spAutoFit/>
          </a:bodyPr>
          <a:lstStyle/>
          <a:p>
            <a:r>
              <a:rPr lang="zh-CN" altLang="en-US" dirty="0"/>
              <a:t>篱笆网络</a:t>
            </a:r>
          </a:p>
        </p:txBody>
      </p:sp>
    </p:spTree>
    <p:extLst>
      <p:ext uri="{BB962C8B-B14F-4D97-AF65-F5344CB8AC3E}">
        <p14:creationId xmlns:p14="http://schemas.microsoft.com/office/powerpoint/2010/main" val="40563586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48FD1821-EDDF-45E3-A42D-10C9F843F50E}"/>
              </a:ext>
            </a:extLst>
          </p:cNvPr>
          <p:cNvSpPr>
            <a:spLocks noGrp="1"/>
          </p:cNvSpPr>
          <p:nvPr>
            <p:ph sz="quarter" idx="10"/>
          </p:nvPr>
        </p:nvSpPr>
        <p:spPr>
          <a:xfrm>
            <a:off x="962298" y="1340767"/>
            <a:ext cx="10894342" cy="5498529"/>
          </a:xfrm>
        </p:spPr>
        <p:txBody>
          <a:bodyPr>
            <a:normAutofit lnSpcReduction="10000"/>
          </a:bodyPr>
          <a:lstStyle/>
          <a:p>
            <a:r>
              <a:rPr lang="zh-CN" altLang="en-US" sz="2800" b="1" dirty="0"/>
              <a:t>维特比算法</a:t>
            </a:r>
            <a:r>
              <a:rPr lang="zh-CN" altLang="en-US" sz="2800" dirty="0"/>
              <a:t>的</a:t>
            </a:r>
            <a:r>
              <a:rPr lang="zh-CN" altLang="en-US" sz="2800" b="1" dirty="0"/>
              <a:t>基础</a:t>
            </a:r>
            <a:r>
              <a:rPr lang="zh-CN" altLang="en-US" sz="2800" dirty="0"/>
              <a:t>可以概括为下面三点（来源吴军：</a:t>
            </a:r>
            <a:r>
              <a:rPr lang="zh-CN" altLang="en-US" sz="2800" b="1" dirty="0"/>
              <a:t>数学之美</a:t>
            </a:r>
            <a:r>
              <a:rPr lang="zh-CN" altLang="en-US" sz="2800" dirty="0"/>
              <a:t>）</a:t>
            </a:r>
            <a:endParaRPr lang="en-US" altLang="zh-CN" sz="2800" dirty="0"/>
          </a:p>
          <a:p>
            <a:pPr marL="0" indent="0">
              <a:buNone/>
            </a:pPr>
            <a:r>
              <a:rPr lang="en-US" altLang="zh-CN" sz="2400" dirty="0"/>
              <a:t>1</a:t>
            </a:r>
            <a:r>
              <a:rPr lang="zh-CN" altLang="en-US" sz="2400" dirty="0"/>
              <a:t>、如果概率最大的路径经过篱笆网络的某点，则从开始点到该点的子路径也一定是从开始到该点路径中概率最大的。 </a:t>
            </a:r>
            <a:endParaRPr lang="en-US" altLang="zh-CN" sz="2400" dirty="0"/>
          </a:p>
          <a:p>
            <a:pPr marL="0" indent="0">
              <a:buNone/>
            </a:pPr>
            <a:r>
              <a:rPr lang="en-US" altLang="zh-CN" sz="2400" dirty="0"/>
              <a:t>2</a:t>
            </a:r>
            <a:r>
              <a:rPr lang="zh-CN" altLang="en-US" sz="2400" dirty="0"/>
              <a:t>、假定第</a:t>
            </a:r>
            <a:r>
              <a:rPr lang="en-US" altLang="zh-CN" sz="2400" dirty="0" err="1"/>
              <a:t>i</a:t>
            </a:r>
            <a:r>
              <a:rPr lang="zh-CN" altLang="en-US" sz="2400" dirty="0"/>
              <a:t>时刻有</a:t>
            </a:r>
            <a:r>
              <a:rPr lang="en-US" altLang="zh-CN" sz="2400" dirty="0"/>
              <a:t>k</a:t>
            </a:r>
            <a:r>
              <a:rPr lang="zh-CN" altLang="en-US" sz="2400" dirty="0"/>
              <a:t>个状态，从开始到</a:t>
            </a:r>
            <a:r>
              <a:rPr lang="en-US" altLang="zh-CN" sz="2400" dirty="0" err="1"/>
              <a:t>i</a:t>
            </a:r>
            <a:r>
              <a:rPr lang="zh-CN" altLang="en-US" sz="2400" dirty="0"/>
              <a:t>时刻的</a:t>
            </a:r>
            <a:r>
              <a:rPr lang="en-US" altLang="zh-CN" sz="2400" dirty="0"/>
              <a:t>k</a:t>
            </a:r>
            <a:r>
              <a:rPr lang="zh-CN" altLang="en-US" sz="2400" dirty="0"/>
              <a:t>个状态有</a:t>
            </a:r>
            <a:r>
              <a:rPr lang="en-US" altLang="zh-CN" sz="2400" dirty="0"/>
              <a:t>k</a:t>
            </a:r>
            <a:r>
              <a:rPr lang="zh-CN" altLang="en-US" sz="2400" dirty="0"/>
              <a:t>条最短路径，而最终的最短路径必然经过其中的一条。 </a:t>
            </a:r>
            <a:endParaRPr lang="en-US" altLang="zh-CN" sz="2400" dirty="0"/>
          </a:p>
          <a:p>
            <a:pPr marL="0" indent="0">
              <a:buNone/>
            </a:pPr>
            <a:r>
              <a:rPr lang="en-US" altLang="zh-CN" sz="2400" dirty="0"/>
              <a:t>3</a:t>
            </a:r>
            <a:r>
              <a:rPr lang="zh-CN" altLang="en-US" sz="2400" dirty="0"/>
              <a:t>、根据上述性质，在计算第</a:t>
            </a:r>
            <a:r>
              <a:rPr lang="en-US" altLang="zh-CN" sz="2400" dirty="0"/>
              <a:t>i+1</a:t>
            </a:r>
            <a:r>
              <a:rPr lang="zh-CN" altLang="en-US" sz="2400" dirty="0"/>
              <a:t>状态的最短路径时，只需要考虑从开始到当前的</a:t>
            </a:r>
            <a:r>
              <a:rPr lang="en-US" altLang="zh-CN" sz="2400" dirty="0"/>
              <a:t>k</a:t>
            </a:r>
            <a:r>
              <a:rPr lang="zh-CN" altLang="en-US" sz="2400" dirty="0"/>
              <a:t>个状态值的最短路径和当前状态值到第</a:t>
            </a:r>
            <a:r>
              <a:rPr lang="en-US" altLang="zh-CN" sz="2400" dirty="0"/>
              <a:t>i+1</a:t>
            </a:r>
            <a:r>
              <a:rPr lang="zh-CN" altLang="en-US" sz="2400" dirty="0"/>
              <a:t>状态值的最短路径即可。如求</a:t>
            </a:r>
            <a:r>
              <a:rPr lang="en-US" altLang="zh-CN" sz="2400" dirty="0"/>
              <a:t>t=3</a:t>
            </a:r>
            <a:r>
              <a:rPr lang="zh-CN" altLang="en-US" sz="2400" dirty="0"/>
              <a:t>时的最短路径，等于求</a:t>
            </a:r>
            <a:r>
              <a:rPr lang="en-US" altLang="zh-CN" sz="2400" dirty="0"/>
              <a:t>t=2</a:t>
            </a:r>
            <a:r>
              <a:rPr lang="zh-CN" altLang="en-US" sz="2400" dirty="0"/>
              <a:t>时的所有状态结点的最短路径加上</a:t>
            </a:r>
            <a:r>
              <a:rPr lang="en-US" altLang="zh-CN" sz="2400" dirty="0"/>
              <a:t>t=2</a:t>
            </a:r>
            <a:r>
              <a:rPr lang="zh-CN" altLang="en-US" sz="2400" dirty="0"/>
              <a:t>到</a:t>
            </a:r>
            <a:r>
              <a:rPr lang="en-US" altLang="zh-CN" sz="2400" dirty="0"/>
              <a:t>t=3</a:t>
            </a:r>
            <a:r>
              <a:rPr lang="zh-CN" altLang="en-US" sz="2400" dirty="0"/>
              <a:t>的各节点的最短路径。</a:t>
            </a:r>
          </a:p>
        </p:txBody>
      </p:sp>
      <p:sp>
        <p:nvSpPr>
          <p:cNvPr id="3" name="标题 2">
            <a:extLst>
              <a:ext uri="{FF2B5EF4-FFF2-40B4-BE49-F238E27FC236}">
                <a16:creationId xmlns:a16="http://schemas.microsoft.com/office/drawing/2014/main" id="{92573772-49E3-4DFF-987B-450AEBDB7890}"/>
              </a:ext>
            </a:extLst>
          </p:cNvPr>
          <p:cNvSpPr>
            <a:spLocks noGrp="1"/>
          </p:cNvSpPr>
          <p:nvPr>
            <p:ph type="title"/>
          </p:nvPr>
        </p:nvSpPr>
        <p:spPr/>
        <p:txBody>
          <a:bodyPr/>
          <a:lstStyle/>
          <a:p>
            <a:r>
              <a:rPr lang="zh-CN" altLang="en-US" dirty="0"/>
              <a:t>维特比算法 </a:t>
            </a:r>
            <a:r>
              <a:rPr lang="en-US" altLang="zh-CN" dirty="0"/>
              <a:t>(Viterbi)</a:t>
            </a:r>
            <a:endParaRPr lang="zh-CN" altLang="en-US" dirty="0"/>
          </a:p>
        </p:txBody>
      </p:sp>
    </p:spTree>
    <p:extLst>
      <p:ext uri="{BB962C8B-B14F-4D97-AF65-F5344CB8AC3E}">
        <p14:creationId xmlns:p14="http://schemas.microsoft.com/office/powerpoint/2010/main" val="35743328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HMM</a:t>
            </a:r>
            <a:r>
              <a:rPr lang="zh-CN" altLang="en-US" dirty="0"/>
              <a:t>模型</a:t>
            </a:r>
            <a:r>
              <a:rPr lang="en-US" altLang="zh-CN" dirty="0"/>
              <a:t>+</a:t>
            </a:r>
            <a:r>
              <a:rPr lang="zh-CN" altLang="en-US" dirty="0"/>
              <a:t>维特比算法实例</a:t>
            </a:r>
          </a:p>
        </p:txBody>
      </p:sp>
      <p:sp>
        <p:nvSpPr>
          <p:cNvPr id="3" name="文本框 2"/>
          <p:cNvSpPr txBox="1"/>
          <p:nvPr/>
        </p:nvSpPr>
        <p:spPr>
          <a:xfrm>
            <a:off x="767408" y="1456700"/>
            <a:ext cx="864096" cy="1631216"/>
          </a:xfrm>
          <a:prstGeom prst="rect">
            <a:avLst/>
          </a:prstGeom>
          <a:noFill/>
        </p:spPr>
        <p:txBody>
          <a:bodyPr wrap="square" rtlCol="0">
            <a:spAutoFit/>
          </a:bodyPr>
          <a:lstStyle/>
          <a:p>
            <a:r>
              <a:rPr lang="en-US" altLang="zh-CN" sz="10000" b="1" i="1" dirty="0">
                <a:solidFill>
                  <a:srgbClr val="009241"/>
                </a:solidFill>
                <a:latin typeface="Arial" panose="020B0604020202020204" pitchFamily="34" charset="0"/>
                <a:cs typeface="Arial" panose="020B0604020202020204" pitchFamily="34" charset="0"/>
              </a:rPr>
              <a:t>4</a:t>
            </a:r>
            <a:endParaRPr lang="zh-CN" altLang="en-US" sz="10000" b="1" i="1" dirty="0">
              <a:solidFill>
                <a:srgbClr val="009241"/>
              </a:solidFill>
              <a:latin typeface="Arial" panose="020B0604020202020204" pitchFamily="34" charset="0"/>
              <a:cs typeface="Arial" panose="020B0604020202020204" pitchFamily="34" charset="0"/>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919" r="50001"/>
          <a:stretch/>
        </p:blipFill>
        <p:spPr>
          <a:xfrm>
            <a:off x="10823848" y="4319937"/>
            <a:ext cx="1368152" cy="2538063"/>
          </a:xfrm>
          <a:prstGeom prst="rect">
            <a:avLst/>
          </a:prstGeom>
          <a:effectLst/>
        </p:spPr>
      </p:pic>
      <p:pic>
        <p:nvPicPr>
          <p:cNvPr id="5" name="图片 4" descr="屏幕剪辑"/>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40416" y="140338"/>
            <a:ext cx="1937208" cy="882779"/>
          </a:xfrm>
          <a:prstGeom prst="rect">
            <a:avLst/>
          </a:prstGeom>
        </p:spPr>
      </p:pic>
    </p:spTree>
    <p:extLst>
      <p:ext uri="{BB962C8B-B14F-4D97-AF65-F5344CB8AC3E}">
        <p14:creationId xmlns:p14="http://schemas.microsoft.com/office/powerpoint/2010/main" val="35189703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975CC850-C1AC-4E20-9D0F-1E5EA16670C9}"/>
              </a:ext>
            </a:extLst>
          </p:cNvPr>
          <p:cNvSpPr>
            <a:spLocks noGrp="1"/>
          </p:cNvSpPr>
          <p:nvPr>
            <p:ph sz="quarter" idx="10"/>
          </p:nvPr>
        </p:nvSpPr>
        <p:spPr>
          <a:xfrm>
            <a:off x="407368" y="1094785"/>
            <a:ext cx="10246270" cy="2852376"/>
          </a:xfrm>
        </p:spPr>
        <p:txBody>
          <a:bodyPr>
            <a:normAutofit/>
          </a:bodyPr>
          <a:lstStyle/>
          <a:p>
            <a:pPr>
              <a:spcBef>
                <a:spcPts val="500"/>
              </a:spcBef>
              <a:spcAft>
                <a:spcPts val="500"/>
              </a:spcAft>
            </a:pPr>
            <a:r>
              <a:rPr lang="zh-CN" altLang="en-US" sz="2800" dirty="0"/>
              <a:t>已知信息：</a:t>
            </a:r>
            <a:endParaRPr lang="en-US" altLang="zh-CN" sz="2800" dirty="0"/>
          </a:p>
          <a:p>
            <a:pPr marL="0" indent="0">
              <a:buNone/>
            </a:pPr>
            <a:r>
              <a:rPr lang="zh-CN" altLang="en-US" sz="2400" dirty="0"/>
              <a:t>①天气只有三类</a:t>
            </a:r>
            <a:r>
              <a:rPr lang="en-US" altLang="zh-CN" sz="2400" dirty="0"/>
              <a:t>(Sunny, Cloudy, Rainy)</a:t>
            </a:r>
            <a:r>
              <a:rPr lang="zh-CN" altLang="en-US" sz="2400" dirty="0"/>
              <a:t>，海藻湿度有四类</a:t>
            </a:r>
            <a:r>
              <a:rPr lang="en-US" altLang="zh-CN" sz="2400" dirty="0"/>
              <a:t>{ Dry, </a:t>
            </a:r>
            <a:r>
              <a:rPr lang="en-US" altLang="zh-CN" sz="2400" dirty="0" err="1"/>
              <a:t>Dryish</a:t>
            </a:r>
            <a:r>
              <a:rPr lang="en-US" altLang="zh-CN" sz="2400" dirty="0"/>
              <a:t>,  Damp, Soggy }</a:t>
            </a:r>
            <a:r>
              <a:rPr lang="zh-CN" altLang="en-US" sz="2400" dirty="0"/>
              <a:t>，而且海藻湿度和天气有一定的关系。</a:t>
            </a:r>
          </a:p>
          <a:p>
            <a:pPr marL="0" indent="0">
              <a:buNone/>
            </a:pPr>
            <a:r>
              <a:rPr lang="zh-CN" altLang="en-US" sz="2400" dirty="0"/>
              <a:t>②隐藏的状态：</a:t>
            </a:r>
            <a:r>
              <a:rPr lang="en-US" altLang="zh-CN" sz="2400" dirty="0"/>
              <a:t>Sunny, Cloudy, Rainy;</a:t>
            </a:r>
          </a:p>
          <a:p>
            <a:pPr marL="0" indent="0">
              <a:buNone/>
            </a:pPr>
            <a:r>
              <a:rPr lang="en-US" altLang="zh-CN" sz="2400" dirty="0"/>
              <a:t>③</a:t>
            </a:r>
            <a:r>
              <a:rPr lang="zh-CN" altLang="en-US" sz="2400" dirty="0"/>
              <a:t>观察状态序列：</a:t>
            </a:r>
            <a:r>
              <a:rPr lang="en-US" altLang="zh-CN" sz="2400" dirty="0"/>
              <a:t>{Dry, Damp, Soggy}</a:t>
            </a:r>
          </a:p>
          <a:p>
            <a:pPr marL="0" indent="0">
              <a:buNone/>
            </a:pPr>
            <a:endParaRPr lang="zh-CN" altLang="en-US" sz="2400" dirty="0"/>
          </a:p>
        </p:txBody>
      </p:sp>
      <p:sp>
        <p:nvSpPr>
          <p:cNvPr id="3" name="标题 2">
            <a:extLst>
              <a:ext uri="{FF2B5EF4-FFF2-40B4-BE49-F238E27FC236}">
                <a16:creationId xmlns:a16="http://schemas.microsoft.com/office/drawing/2014/main" id="{06F362B0-418F-46B6-B085-B32C44D55384}"/>
              </a:ext>
            </a:extLst>
          </p:cNvPr>
          <p:cNvSpPr>
            <a:spLocks noGrp="1"/>
          </p:cNvSpPr>
          <p:nvPr>
            <p:ph type="title"/>
          </p:nvPr>
        </p:nvSpPr>
        <p:spPr>
          <a:xfrm>
            <a:off x="1329680" y="264687"/>
            <a:ext cx="9446840" cy="634082"/>
          </a:xfrm>
        </p:spPr>
        <p:txBody>
          <a:bodyPr/>
          <a:lstStyle/>
          <a:p>
            <a:r>
              <a:rPr lang="zh-CN" altLang="en-US" dirty="0"/>
              <a:t>实例</a:t>
            </a:r>
            <a:r>
              <a:rPr lang="en-US" altLang="zh-CN" dirty="0"/>
              <a:t>:</a:t>
            </a:r>
            <a:r>
              <a:rPr lang="zh-CN" altLang="en-US" dirty="0"/>
              <a:t>通过海藻变化来判断天气的情况。</a:t>
            </a:r>
          </a:p>
        </p:txBody>
      </p:sp>
      <p:graphicFrame>
        <p:nvGraphicFramePr>
          <p:cNvPr id="4" name="表格 3">
            <a:extLst>
              <a:ext uri="{FF2B5EF4-FFF2-40B4-BE49-F238E27FC236}">
                <a16:creationId xmlns:a16="http://schemas.microsoft.com/office/drawing/2014/main" id="{F5731884-C6E7-4787-AF60-9F2097C5D881}"/>
              </a:ext>
            </a:extLst>
          </p:cNvPr>
          <p:cNvGraphicFramePr>
            <a:graphicFrameLocks noGrp="1"/>
          </p:cNvGraphicFramePr>
          <p:nvPr>
            <p:extLst>
              <p:ext uri="{D42A27DB-BD31-4B8C-83A1-F6EECF244321}">
                <p14:modId xmlns:p14="http://schemas.microsoft.com/office/powerpoint/2010/main" val="4225218535"/>
              </p:ext>
            </p:extLst>
          </p:nvPr>
        </p:nvGraphicFramePr>
        <p:xfrm>
          <a:off x="7380300" y="3157675"/>
          <a:ext cx="3672408" cy="1036320"/>
        </p:xfrm>
        <a:graphic>
          <a:graphicData uri="http://schemas.openxmlformats.org/drawingml/2006/table">
            <a:tbl>
              <a:tblPr/>
              <a:tblGrid>
                <a:gridCol w="1203734">
                  <a:extLst>
                    <a:ext uri="{9D8B030D-6E8A-4147-A177-3AD203B41FA5}">
                      <a16:colId xmlns:a16="http://schemas.microsoft.com/office/drawing/2014/main" val="2366075054"/>
                    </a:ext>
                  </a:extLst>
                </a:gridCol>
                <a:gridCol w="1162929">
                  <a:extLst>
                    <a:ext uri="{9D8B030D-6E8A-4147-A177-3AD203B41FA5}">
                      <a16:colId xmlns:a16="http://schemas.microsoft.com/office/drawing/2014/main" val="1693458238"/>
                    </a:ext>
                  </a:extLst>
                </a:gridCol>
                <a:gridCol w="1305745">
                  <a:extLst>
                    <a:ext uri="{9D8B030D-6E8A-4147-A177-3AD203B41FA5}">
                      <a16:colId xmlns:a16="http://schemas.microsoft.com/office/drawing/2014/main" val="2287690898"/>
                    </a:ext>
                  </a:extLst>
                </a:gridCol>
              </a:tblGrid>
              <a:tr h="491700">
                <a:tc>
                  <a:txBody>
                    <a:bodyPr/>
                    <a:lstStyle/>
                    <a:p>
                      <a:pPr algn="ctr"/>
                      <a:r>
                        <a:rPr lang="en-US" sz="2400">
                          <a:solidFill>
                            <a:srgbClr val="000000"/>
                          </a:solidFill>
                          <a:effectLst/>
                        </a:rPr>
                        <a:t>Sunny</a:t>
                      </a:r>
                      <a:endParaRPr lang="en-US" sz="2400">
                        <a:effectLst/>
                      </a:endParaRP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2400" dirty="0">
                          <a:solidFill>
                            <a:srgbClr val="000000"/>
                          </a:solidFill>
                          <a:effectLst/>
                        </a:rPr>
                        <a:t>Cloudy</a:t>
                      </a:r>
                      <a:endParaRPr lang="en-US" sz="2400" dirty="0">
                        <a:effectLst/>
                      </a:endParaRP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2400" dirty="0">
                          <a:solidFill>
                            <a:srgbClr val="000000"/>
                          </a:solidFill>
                          <a:effectLst/>
                        </a:rPr>
                        <a:t>Rainy</a:t>
                      </a:r>
                      <a:endParaRPr lang="en-US" sz="2400" dirty="0">
                        <a:effectLst/>
                      </a:endParaRP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3790882910"/>
                  </a:ext>
                </a:extLst>
              </a:tr>
              <a:tr h="468052">
                <a:tc>
                  <a:txBody>
                    <a:bodyPr/>
                    <a:lstStyle/>
                    <a:p>
                      <a:pPr algn="ctr"/>
                      <a:r>
                        <a:rPr lang="en-US" altLang="zh-CN" sz="2400">
                          <a:effectLst/>
                        </a:rPr>
                        <a:t>0.63</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dirty="0">
                          <a:effectLst/>
                        </a:rPr>
                        <a:t>0.17</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dirty="0">
                          <a:effectLst/>
                        </a:rPr>
                        <a:t>0.20</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242635578"/>
                  </a:ext>
                </a:extLst>
              </a:tr>
            </a:tbl>
          </a:graphicData>
        </a:graphic>
      </p:graphicFrame>
      <p:graphicFrame>
        <p:nvGraphicFramePr>
          <p:cNvPr id="7" name="表格 6">
            <a:extLst>
              <a:ext uri="{FF2B5EF4-FFF2-40B4-BE49-F238E27FC236}">
                <a16:creationId xmlns:a16="http://schemas.microsoft.com/office/drawing/2014/main" id="{5ED92064-73C9-4EFD-80DD-01AA35B1604C}"/>
              </a:ext>
            </a:extLst>
          </p:cNvPr>
          <p:cNvGraphicFramePr>
            <a:graphicFrameLocks noGrp="1"/>
          </p:cNvGraphicFramePr>
          <p:nvPr>
            <p:extLst>
              <p:ext uri="{D42A27DB-BD31-4B8C-83A1-F6EECF244321}">
                <p14:modId xmlns:p14="http://schemas.microsoft.com/office/powerpoint/2010/main" val="2668867129"/>
              </p:ext>
            </p:extLst>
          </p:nvPr>
        </p:nvGraphicFramePr>
        <p:xfrm>
          <a:off x="508509" y="4700196"/>
          <a:ext cx="4621036" cy="2072640"/>
        </p:xfrm>
        <a:graphic>
          <a:graphicData uri="http://schemas.openxmlformats.org/drawingml/2006/table">
            <a:tbl>
              <a:tblPr/>
              <a:tblGrid>
                <a:gridCol w="1155259">
                  <a:extLst>
                    <a:ext uri="{9D8B030D-6E8A-4147-A177-3AD203B41FA5}">
                      <a16:colId xmlns:a16="http://schemas.microsoft.com/office/drawing/2014/main" val="3165687748"/>
                    </a:ext>
                  </a:extLst>
                </a:gridCol>
                <a:gridCol w="1155259">
                  <a:extLst>
                    <a:ext uri="{9D8B030D-6E8A-4147-A177-3AD203B41FA5}">
                      <a16:colId xmlns:a16="http://schemas.microsoft.com/office/drawing/2014/main" val="1575585633"/>
                    </a:ext>
                  </a:extLst>
                </a:gridCol>
                <a:gridCol w="1155259">
                  <a:extLst>
                    <a:ext uri="{9D8B030D-6E8A-4147-A177-3AD203B41FA5}">
                      <a16:colId xmlns:a16="http://schemas.microsoft.com/office/drawing/2014/main" val="3552945881"/>
                    </a:ext>
                  </a:extLst>
                </a:gridCol>
                <a:gridCol w="1155259">
                  <a:extLst>
                    <a:ext uri="{9D8B030D-6E8A-4147-A177-3AD203B41FA5}">
                      <a16:colId xmlns:a16="http://schemas.microsoft.com/office/drawing/2014/main" val="2282557886"/>
                    </a:ext>
                  </a:extLst>
                </a:gridCol>
              </a:tblGrid>
              <a:tr h="0">
                <a:tc>
                  <a:txBody>
                    <a:bodyPr/>
                    <a:lstStyle/>
                    <a:p>
                      <a:pPr algn="ctr"/>
                      <a:r>
                        <a:rPr lang="zh-CN" altLang="en-US" sz="2400" dirty="0">
                          <a:effectLst/>
                        </a:rPr>
                        <a:t> </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2400" dirty="0">
                          <a:effectLst/>
                        </a:rPr>
                        <a:t>Sunny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2400" dirty="0">
                          <a:effectLst/>
                        </a:rPr>
                        <a:t>Cloudy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2400">
                          <a:effectLst/>
                        </a:rPr>
                        <a:t>Rainy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068386592"/>
                  </a:ext>
                </a:extLst>
              </a:tr>
              <a:tr h="0">
                <a:tc>
                  <a:txBody>
                    <a:bodyPr/>
                    <a:lstStyle/>
                    <a:p>
                      <a:pPr algn="ctr"/>
                      <a:r>
                        <a:rPr lang="en-US" sz="2400" dirty="0">
                          <a:effectLst/>
                        </a:rPr>
                        <a:t>Sunny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a:effectLst/>
                        </a:rPr>
                        <a:t>0.5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dirty="0">
                          <a:effectLst/>
                        </a:rPr>
                        <a:t>0.375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a:effectLst/>
                        </a:rPr>
                        <a:t>0.125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208291597"/>
                  </a:ext>
                </a:extLst>
              </a:tr>
              <a:tr h="0">
                <a:tc>
                  <a:txBody>
                    <a:bodyPr/>
                    <a:lstStyle/>
                    <a:p>
                      <a:pPr algn="ctr"/>
                      <a:r>
                        <a:rPr lang="en-US" sz="2400">
                          <a:effectLst/>
                        </a:rPr>
                        <a:t>Cloudy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a:effectLst/>
                        </a:rPr>
                        <a:t>0.125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dirty="0">
                          <a:effectLst/>
                        </a:rPr>
                        <a:t>0.625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2464831903"/>
                  </a:ext>
                </a:extLst>
              </a:tr>
              <a:tr h="0">
                <a:tc>
                  <a:txBody>
                    <a:bodyPr/>
                    <a:lstStyle/>
                    <a:p>
                      <a:pPr algn="ctr"/>
                      <a:r>
                        <a:rPr lang="en-US" sz="2400">
                          <a:effectLst/>
                        </a:rPr>
                        <a:t>Rainy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a:effectLst/>
                        </a:rPr>
                        <a:t>0.375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dirty="0">
                          <a:effectLst/>
                        </a:rPr>
                        <a:t>0.375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350658226"/>
                  </a:ext>
                </a:extLst>
              </a:tr>
            </a:tbl>
          </a:graphicData>
        </a:graphic>
      </p:graphicFrame>
      <p:graphicFrame>
        <p:nvGraphicFramePr>
          <p:cNvPr id="8" name="表格 7">
            <a:extLst>
              <a:ext uri="{FF2B5EF4-FFF2-40B4-BE49-F238E27FC236}">
                <a16:creationId xmlns:a16="http://schemas.microsoft.com/office/drawing/2014/main" id="{E3BBFC8E-465D-4D55-A13A-19FD4857360E}"/>
              </a:ext>
            </a:extLst>
          </p:cNvPr>
          <p:cNvGraphicFramePr>
            <a:graphicFrameLocks noGrp="1"/>
          </p:cNvGraphicFramePr>
          <p:nvPr>
            <p:extLst>
              <p:ext uri="{D42A27DB-BD31-4B8C-83A1-F6EECF244321}">
                <p14:modId xmlns:p14="http://schemas.microsoft.com/office/powerpoint/2010/main" val="831908659"/>
              </p:ext>
            </p:extLst>
          </p:nvPr>
        </p:nvGraphicFramePr>
        <p:xfrm>
          <a:off x="6275017" y="4785360"/>
          <a:ext cx="5882975" cy="2072640"/>
        </p:xfrm>
        <a:graphic>
          <a:graphicData uri="http://schemas.openxmlformats.org/drawingml/2006/table">
            <a:tbl>
              <a:tblPr/>
              <a:tblGrid>
                <a:gridCol w="1176595">
                  <a:extLst>
                    <a:ext uri="{9D8B030D-6E8A-4147-A177-3AD203B41FA5}">
                      <a16:colId xmlns:a16="http://schemas.microsoft.com/office/drawing/2014/main" val="4222668904"/>
                    </a:ext>
                  </a:extLst>
                </a:gridCol>
                <a:gridCol w="1176595">
                  <a:extLst>
                    <a:ext uri="{9D8B030D-6E8A-4147-A177-3AD203B41FA5}">
                      <a16:colId xmlns:a16="http://schemas.microsoft.com/office/drawing/2014/main" val="1201425049"/>
                    </a:ext>
                  </a:extLst>
                </a:gridCol>
                <a:gridCol w="1176595">
                  <a:extLst>
                    <a:ext uri="{9D8B030D-6E8A-4147-A177-3AD203B41FA5}">
                      <a16:colId xmlns:a16="http://schemas.microsoft.com/office/drawing/2014/main" val="1153198349"/>
                    </a:ext>
                  </a:extLst>
                </a:gridCol>
                <a:gridCol w="1176595">
                  <a:extLst>
                    <a:ext uri="{9D8B030D-6E8A-4147-A177-3AD203B41FA5}">
                      <a16:colId xmlns:a16="http://schemas.microsoft.com/office/drawing/2014/main" val="2788903513"/>
                    </a:ext>
                  </a:extLst>
                </a:gridCol>
                <a:gridCol w="1176595">
                  <a:extLst>
                    <a:ext uri="{9D8B030D-6E8A-4147-A177-3AD203B41FA5}">
                      <a16:colId xmlns:a16="http://schemas.microsoft.com/office/drawing/2014/main" val="1543070495"/>
                    </a:ext>
                  </a:extLst>
                </a:gridCol>
              </a:tblGrid>
              <a:tr h="306303">
                <a:tc>
                  <a:txBody>
                    <a:bodyPr/>
                    <a:lstStyle/>
                    <a:p>
                      <a:pPr algn="ctr"/>
                      <a:r>
                        <a:rPr lang="zh-CN" altLang="en-US" sz="2400">
                          <a:effectLst/>
                        </a:rPr>
                        <a:t> </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2400">
                          <a:effectLst/>
                        </a:rPr>
                        <a:t>Dry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2400">
                          <a:effectLst/>
                        </a:rPr>
                        <a:t>Dryish</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2400" dirty="0">
                          <a:effectLst/>
                        </a:rPr>
                        <a:t>Damp</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2400" dirty="0">
                          <a:effectLst/>
                        </a:rPr>
                        <a:t>Soggy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929285962"/>
                  </a:ext>
                </a:extLst>
              </a:tr>
              <a:tr h="306303">
                <a:tc>
                  <a:txBody>
                    <a:bodyPr/>
                    <a:lstStyle/>
                    <a:p>
                      <a:pPr algn="ctr"/>
                      <a:r>
                        <a:rPr lang="en-US" sz="2400">
                          <a:effectLst/>
                        </a:rPr>
                        <a:t>Sunny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a:effectLst/>
                        </a:rPr>
                        <a:t>0.6</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a:effectLst/>
                        </a:rPr>
                        <a:t>0.2</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a:effectLst/>
                        </a:rPr>
                        <a:t>0.15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a:effectLst/>
                        </a:rPr>
                        <a:t>0.05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769819939"/>
                  </a:ext>
                </a:extLst>
              </a:tr>
              <a:tr h="306303">
                <a:tc>
                  <a:txBody>
                    <a:bodyPr/>
                    <a:lstStyle/>
                    <a:p>
                      <a:pPr algn="ctr"/>
                      <a:r>
                        <a:rPr lang="en-US" sz="2400">
                          <a:effectLst/>
                        </a:rPr>
                        <a:t>Cloudy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2706491877"/>
                  </a:ext>
                </a:extLst>
              </a:tr>
              <a:tr h="306303">
                <a:tc>
                  <a:txBody>
                    <a:bodyPr/>
                    <a:lstStyle/>
                    <a:p>
                      <a:pPr algn="ctr"/>
                      <a:r>
                        <a:rPr lang="en-US" sz="2400">
                          <a:effectLst/>
                        </a:rPr>
                        <a:t>Rainy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a:effectLst/>
                        </a:rPr>
                        <a:t>0.05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a:effectLst/>
                        </a:rPr>
                        <a:t>0.10</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a:effectLst/>
                        </a:rPr>
                        <a:t>0.35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400" dirty="0">
                          <a:effectLst/>
                        </a:rPr>
                        <a:t>0.5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3026026072"/>
                  </a:ext>
                </a:extLst>
              </a:tr>
            </a:tbl>
          </a:graphicData>
        </a:graphic>
      </p:graphicFrame>
      <p:sp>
        <p:nvSpPr>
          <p:cNvPr id="10" name="矩形 9">
            <a:extLst>
              <a:ext uri="{FF2B5EF4-FFF2-40B4-BE49-F238E27FC236}">
                <a16:creationId xmlns:a16="http://schemas.microsoft.com/office/drawing/2014/main" id="{0AC25176-0339-454A-AE68-31369BE8A671}"/>
              </a:ext>
            </a:extLst>
          </p:cNvPr>
          <p:cNvSpPr/>
          <p:nvPr/>
        </p:nvSpPr>
        <p:spPr>
          <a:xfrm>
            <a:off x="7176120" y="2696010"/>
            <a:ext cx="2646878" cy="461665"/>
          </a:xfrm>
          <a:prstGeom prst="rect">
            <a:avLst/>
          </a:prstGeom>
        </p:spPr>
        <p:txBody>
          <a:bodyPr wrap="none">
            <a:spAutoFit/>
          </a:bodyPr>
          <a:lstStyle/>
          <a:p>
            <a:r>
              <a:rPr lang="en-US" altLang="zh-CN" sz="2400" dirty="0"/>
              <a:t>④</a:t>
            </a:r>
            <a:r>
              <a:rPr lang="zh-CN" altLang="en-US" sz="2400" dirty="0"/>
              <a:t>初始状态序列：</a:t>
            </a:r>
          </a:p>
        </p:txBody>
      </p:sp>
      <p:sp>
        <p:nvSpPr>
          <p:cNvPr id="11" name="矩形 10">
            <a:extLst>
              <a:ext uri="{FF2B5EF4-FFF2-40B4-BE49-F238E27FC236}">
                <a16:creationId xmlns:a16="http://schemas.microsoft.com/office/drawing/2014/main" id="{FAB674E6-5BD3-418F-8961-9AC80624841E}"/>
              </a:ext>
            </a:extLst>
          </p:cNvPr>
          <p:cNvSpPr/>
          <p:nvPr/>
        </p:nvSpPr>
        <p:spPr>
          <a:xfrm>
            <a:off x="453771" y="4238531"/>
            <a:ext cx="2646878" cy="461665"/>
          </a:xfrm>
          <a:prstGeom prst="rect">
            <a:avLst/>
          </a:prstGeom>
        </p:spPr>
        <p:txBody>
          <a:bodyPr wrap="none">
            <a:spAutoFit/>
          </a:bodyPr>
          <a:lstStyle/>
          <a:p>
            <a:r>
              <a:rPr lang="zh-CN" altLang="en-US" sz="2400" dirty="0"/>
              <a:t>⑤状态转移矩阵：</a:t>
            </a:r>
            <a:endParaRPr lang="en-US" altLang="zh-CN" sz="2400" dirty="0"/>
          </a:p>
        </p:txBody>
      </p:sp>
      <p:sp>
        <p:nvSpPr>
          <p:cNvPr id="12" name="矩形 11">
            <a:extLst>
              <a:ext uri="{FF2B5EF4-FFF2-40B4-BE49-F238E27FC236}">
                <a16:creationId xmlns:a16="http://schemas.microsoft.com/office/drawing/2014/main" id="{E4B3CB25-D3CB-4650-8B1D-1209F4627A85}"/>
              </a:ext>
            </a:extLst>
          </p:cNvPr>
          <p:cNvSpPr/>
          <p:nvPr/>
        </p:nvSpPr>
        <p:spPr>
          <a:xfrm>
            <a:off x="6115016" y="4323695"/>
            <a:ext cx="2031325" cy="461665"/>
          </a:xfrm>
          <a:prstGeom prst="rect">
            <a:avLst/>
          </a:prstGeom>
        </p:spPr>
        <p:txBody>
          <a:bodyPr wrap="none">
            <a:spAutoFit/>
          </a:bodyPr>
          <a:lstStyle/>
          <a:p>
            <a:r>
              <a:rPr lang="zh-CN" altLang="en-US" sz="2400" dirty="0"/>
              <a:t>⑥发射矩阵：</a:t>
            </a:r>
          </a:p>
        </p:txBody>
      </p:sp>
    </p:spTree>
    <p:extLst>
      <p:ext uri="{BB962C8B-B14F-4D97-AF65-F5344CB8AC3E}">
        <p14:creationId xmlns:p14="http://schemas.microsoft.com/office/powerpoint/2010/main" val="33172289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标题 33">
            <a:extLst>
              <a:ext uri="{FF2B5EF4-FFF2-40B4-BE49-F238E27FC236}">
                <a16:creationId xmlns:a16="http://schemas.microsoft.com/office/drawing/2014/main" id="{DF3FBD03-BDB2-471F-A796-0D76AF9D0788}"/>
              </a:ext>
            </a:extLst>
          </p:cNvPr>
          <p:cNvSpPr>
            <a:spLocks noGrp="1"/>
          </p:cNvSpPr>
          <p:nvPr>
            <p:ph type="title"/>
          </p:nvPr>
        </p:nvSpPr>
        <p:spPr>
          <a:xfrm>
            <a:off x="1329680" y="264687"/>
            <a:ext cx="9014792" cy="634082"/>
          </a:xfrm>
        </p:spPr>
        <p:txBody>
          <a:bodyPr/>
          <a:lstStyle/>
          <a:p>
            <a:r>
              <a:rPr lang="zh-CN" altLang="en-US" dirty="0"/>
              <a:t>实例</a:t>
            </a:r>
            <a:r>
              <a:rPr lang="en-US" altLang="zh-CN" dirty="0"/>
              <a:t>:</a:t>
            </a:r>
            <a:r>
              <a:rPr lang="zh-CN" altLang="en-US" dirty="0"/>
              <a:t>通过海藻变化来判断天气的情况。</a:t>
            </a:r>
          </a:p>
        </p:txBody>
      </p:sp>
      <p:pic>
        <p:nvPicPr>
          <p:cNvPr id="36" name="图片 35">
            <a:extLst>
              <a:ext uri="{FF2B5EF4-FFF2-40B4-BE49-F238E27FC236}">
                <a16:creationId xmlns:a16="http://schemas.microsoft.com/office/drawing/2014/main" id="{475A3F30-B484-4417-851E-9519B7FC4F11}"/>
              </a:ext>
            </a:extLst>
          </p:cNvPr>
          <p:cNvPicPr>
            <a:picLocks noChangeAspect="1"/>
          </p:cNvPicPr>
          <p:nvPr/>
        </p:nvPicPr>
        <p:blipFill>
          <a:blip r:embed="rId2"/>
          <a:stretch>
            <a:fillRect/>
          </a:stretch>
        </p:blipFill>
        <p:spPr>
          <a:xfrm>
            <a:off x="407368" y="1857185"/>
            <a:ext cx="6919655" cy="3710621"/>
          </a:xfrm>
          <a:prstGeom prst="rect">
            <a:avLst/>
          </a:prstGeom>
        </p:spPr>
      </p:pic>
      <p:pic>
        <p:nvPicPr>
          <p:cNvPr id="4" name="图片 3">
            <a:extLst>
              <a:ext uri="{FF2B5EF4-FFF2-40B4-BE49-F238E27FC236}">
                <a16:creationId xmlns:a16="http://schemas.microsoft.com/office/drawing/2014/main" id="{0B29B714-117C-4265-8887-21841A11CED8}"/>
              </a:ext>
            </a:extLst>
          </p:cNvPr>
          <p:cNvPicPr>
            <a:picLocks noChangeAspect="1"/>
          </p:cNvPicPr>
          <p:nvPr/>
        </p:nvPicPr>
        <p:blipFill>
          <a:blip r:embed="rId3"/>
          <a:stretch>
            <a:fillRect/>
          </a:stretch>
        </p:blipFill>
        <p:spPr>
          <a:xfrm>
            <a:off x="7155427" y="2132856"/>
            <a:ext cx="5036573" cy="1916832"/>
          </a:xfrm>
          <a:prstGeom prst="rect">
            <a:avLst/>
          </a:prstGeom>
        </p:spPr>
      </p:pic>
    </p:spTree>
    <p:extLst>
      <p:ext uri="{BB962C8B-B14F-4D97-AF65-F5344CB8AC3E}">
        <p14:creationId xmlns:p14="http://schemas.microsoft.com/office/powerpoint/2010/main" val="24936558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C399280F-5FA9-410A-844F-773BBCA512BF}"/>
              </a:ext>
            </a:extLst>
          </p:cNvPr>
          <p:cNvSpPr>
            <a:spLocks noGrp="1"/>
          </p:cNvSpPr>
          <p:nvPr>
            <p:ph sz="quarter" idx="10"/>
          </p:nvPr>
        </p:nvSpPr>
        <p:spPr/>
        <p:txBody>
          <a:bodyPr>
            <a:normAutofit/>
          </a:bodyPr>
          <a:lstStyle/>
          <a:p>
            <a:r>
              <a:rPr lang="zh-CN" altLang="en-US" sz="2800" dirty="0"/>
              <a:t>问题描述：假设连续观察</a:t>
            </a:r>
            <a:r>
              <a:rPr lang="en-US" altLang="zh-CN" sz="2800" dirty="0"/>
              <a:t>3</a:t>
            </a:r>
            <a:r>
              <a:rPr lang="zh-CN" altLang="en-US" sz="2800" dirty="0"/>
              <a:t>天的海藻湿度为</a:t>
            </a:r>
            <a:r>
              <a:rPr lang="en-US" altLang="zh-CN" sz="2800" dirty="0"/>
              <a:t>(Dry, Damp, Soggy),</a:t>
            </a:r>
            <a:r>
              <a:rPr lang="zh-CN" altLang="en-US" sz="2800" dirty="0"/>
              <a:t>求这三天最可能的天气情况。</a:t>
            </a:r>
            <a:endParaRPr lang="en-US" altLang="zh-CN" sz="2800" dirty="0"/>
          </a:p>
          <a:p>
            <a:r>
              <a:rPr lang="zh-CN" altLang="en-US" sz="2800" dirty="0"/>
              <a:t>由一阶</a:t>
            </a:r>
            <a:r>
              <a:rPr lang="en-US" altLang="zh-CN" sz="2800" dirty="0"/>
              <a:t>HMM</a:t>
            </a:r>
            <a:r>
              <a:rPr lang="zh-CN" altLang="en-US" sz="2800" dirty="0"/>
              <a:t>可知，</a:t>
            </a:r>
            <a:r>
              <a:rPr lang="en-US" altLang="zh-CN" sz="2800" dirty="0"/>
              <a:t>Day2</a:t>
            </a:r>
            <a:r>
              <a:rPr lang="zh-CN" altLang="en-US" sz="2800" dirty="0"/>
              <a:t>的天气仅取决于</a:t>
            </a:r>
            <a:r>
              <a:rPr lang="en-US" altLang="zh-CN" sz="2800" dirty="0"/>
              <a:t>Day1</a:t>
            </a:r>
            <a:r>
              <a:rPr lang="zh-CN" altLang="en-US" sz="2800" dirty="0"/>
              <a:t>；</a:t>
            </a:r>
            <a:r>
              <a:rPr lang="en-US" altLang="zh-CN" sz="2800" dirty="0"/>
              <a:t>Day3</a:t>
            </a:r>
            <a:r>
              <a:rPr lang="zh-CN" altLang="en-US" sz="2800" dirty="0"/>
              <a:t>的天气又只取决于</a:t>
            </a:r>
            <a:r>
              <a:rPr lang="en-US" altLang="zh-CN" sz="2800" dirty="0"/>
              <a:t>Day2</a:t>
            </a:r>
            <a:r>
              <a:rPr lang="zh-CN" altLang="en-US" sz="2800" dirty="0"/>
              <a:t>的天气。</a:t>
            </a:r>
          </a:p>
        </p:txBody>
      </p:sp>
      <p:sp>
        <p:nvSpPr>
          <p:cNvPr id="3" name="标题 2">
            <a:extLst>
              <a:ext uri="{FF2B5EF4-FFF2-40B4-BE49-F238E27FC236}">
                <a16:creationId xmlns:a16="http://schemas.microsoft.com/office/drawing/2014/main" id="{83B4A35A-CAE7-4561-89DC-CD148915BB9B}"/>
              </a:ext>
            </a:extLst>
          </p:cNvPr>
          <p:cNvSpPr>
            <a:spLocks noGrp="1"/>
          </p:cNvSpPr>
          <p:nvPr>
            <p:ph type="title"/>
          </p:nvPr>
        </p:nvSpPr>
        <p:spPr>
          <a:xfrm>
            <a:off x="1329680" y="264687"/>
            <a:ext cx="8150696" cy="634082"/>
          </a:xfrm>
        </p:spPr>
        <p:txBody>
          <a:bodyPr/>
          <a:lstStyle/>
          <a:p>
            <a:r>
              <a:rPr lang="zh-CN" altLang="en-US" dirty="0"/>
              <a:t>实例</a:t>
            </a:r>
            <a:r>
              <a:rPr lang="en-US" altLang="zh-CN" dirty="0"/>
              <a:t>:</a:t>
            </a:r>
            <a:r>
              <a:rPr lang="zh-CN" altLang="en-US" dirty="0"/>
              <a:t>通过海藻变化来判断天气的情况。</a:t>
            </a:r>
          </a:p>
        </p:txBody>
      </p:sp>
    </p:spTree>
    <p:extLst>
      <p:ext uri="{BB962C8B-B14F-4D97-AF65-F5344CB8AC3E}">
        <p14:creationId xmlns:p14="http://schemas.microsoft.com/office/powerpoint/2010/main" val="25603954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a:extLst>
              <a:ext uri="{FF2B5EF4-FFF2-40B4-BE49-F238E27FC236}">
                <a16:creationId xmlns:a16="http://schemas.microsoft.com/office/drawing/2014/main" id="{C2F6BF74-76E5-4017-B905-555DF1645BBC}"/>
              </a:ext>
            </a:extLst>
          </p:cNvPr>
          <p:cNvGraphicFramePr>
            <a:graphicFrameLocks noGrp="1"/>
          </p:cNvGraphicFramePr>
          <p:nvPr>
            <p:extLst>
              <p:ext uri="{D42A27DB-BD31-4B8C-83A1-F6EECF244321}">
                <p14:modId xmlns:p14="http://schemas.microsoft.com/office/powerpoint/2010/main" val="854478953"/>
              </p:ext>
            </p:extLst>
          </p:nvPr>
        </p:nvGraphicFramePr>
        <p:xfrm>
          <a:off x="7570964" y="2700877"/>
          <a:ext cx="4621036" cy="1706880"/>
        </p:xfrm>
        <a:graphic>
          <a:graphicData uri="http://schemas.openxmlformats.org/drawingml/2006/table">
            <a:tbl>
              <a:tblPr/>
              <a:tblGrid>
                <a:gridCol w="1155259">
                  <a:extLst>
                    <a:ext uri="{9D8B030D-6E8A-4147-A177-3AD203B41FA5}">
                      <a16:colId xmlns:a16="http://schemas.microsoft.com/office/drawing/2014/main" val="3165687748"/>
                    </a:ext>
                  </a:extLst>
                </a:gridCol>
                <a:gridCol w="1155259">
                  <a:extLst>
                    <a:ext uri="{9D8B030D-6E8A-4147-A177-3AD203B41FA5}">
                      <a16:colId xmlns:a16="http://schemas.microsoft.com/office/drawing/2014/main" val="1575585633"/>
                    </a:ext>
                  </a:extLst>
                </a:gridCol>
                <a:gridCol w="1155259">
                  <a:extLst>
                    <a:ext uri="{9D8B030D-6E8A-4147-A177-3AD203B41FA5}">
                      <a16:colId xmlns:a16="http://schemas.microsoft.com/office/drawing/2014/main" val="3552945881"/>
                    </a:ext>
                  </a:extLst>
                </a:gridCol>
                <a:gridCol w="1155259">
                  <a:extLst>
                    <a:ext uri="{9D8B030D-6E8A-4147-A177-3AD203B41FA5}">
                      <a16:colId xmlns:a16="http://schemas.microsoft.com/office/drawing/2014/main" val="2282557886"/>
                    </a:ext>
                  </a:extLst>
                </a:gridCol>
              </a:tblGrid>
              <a:tr h="0">
                <a:tc>
                  <a:txBody>
                    <a:bodyPr/>
                    <a:lstStyle/>
                    <a:p>
                      <a:pPr algn="ctr"/>
                      <a:r>
                        <a:rPr lang="zh-CN" altLang="en-US" sz="1800" dirty="0">
                          <a:effectLst/>
                        </a:rPr>
                        <a:t> </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1800" dirty="0">
                          <a:effectLst/>
                        </a:rPr>
                        <a:t>Sunny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1800" dirty="0">
                          <a:effectLst/>
                        </a:rPr>
                        <a:t>Cloudy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1800">
                          <a:effectLst/>
                        </a:rPr>
                        <a:t>Rainy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068386592"/>
                  </a:ext>
                </a:extLst>
              </a:tr>
              <a:tr h="0">
                <a:tc>
                  <a:txBody>
                    <a:bodyPr/>
                    <a:lstStyle/>
                    <a:p>
                      <a:pPr algn="ctr"/>
                      <a:r>
                        <a:rPr lang="en-US" sz="1800" dirty="0">
                          <a:effectLst/>
                        </a:rPr>
                        <a:t>Sunny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a:effectLst/>
                        </a:rPr>
                        <a:t>0.5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dirty="0">
                          <a:effectLst/>
                        </a:rPr>
                        <a:t>0.375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a:effectLst/>
                        </a:rPr>
                        <a:t>0.125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208291597"/>
                  </a:ext>
                </a:extLst>
              </a:tr>
              <a:tr h="0">
                <a:tc>
                  <a:txBody>
                    <a:bodyPr/>
                    <a:lstStyle/>
                    <a:p>
                      <a:pPr algn="ctr"/>
                      <a:r>
                        <a:rPr lang="en-US" sz="1800">
                          <a:effectLst/>
                        </a:rPr>
                        <a:t>Cloudy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dirty="0">
                          <a:effectLst/>
                        </a:rPr>
                        <a:t>0.125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dirty="0">
                          <a:effectLst/>
                        </a:rPr>
                        <a:t>0.625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2464831903"/>
                  </a:ext>
                </a:extLst>
              </a:tr>
              <a:tr h="0">
                <a:tc>
                  <a:txBody>
                    <a:bodyPr/>
                    <a:lstStyle/>
                    <a:p>
                      <a:pPr algn="ctr"/>
                      <a:r>
                        <a:rPr lang="en-US" sz="1800">
                          <a:effectLst/>
                        </a:rPr>
                        <a:t>Rainy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dirty="0">
                          <a:effectLst/>
                        </a:rPr>
                        <a:t>0.375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dirty="0">
                          <a:effectLst/>
                        </a:rPr>
                        <a:t>0.375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350658226"/>
                  </a:ext>
                </a:extLst>
              </a:tr>
            </a:tbl>
          </a:graphicData>
        </a:graphic>
      </p:graphicFrame>
      <p:sp>
        <p:nvSpPr>
          <p:cNvPr id="2" name="内容占位符 1">
            <a:extLst>
              <a:ext uri="{FF2B5EF4-FFF2-40B4-BE49-F238E27FC236}">
                <a16:creationId xmlns:a16="http://schemas.microsoft.com/office/drawing/2014/main" id="{760D858D-EC36-4D4B-B857-A761727559EE}"/>
              </a:ext>
            </a:extLst>
          </p:cNvPr>
          <p:cNvSpPr>
            <a:spLocks noGrp="1"/>
          </p:cNvSpPr>
          <p:nvPr>
            <p:ph sz="quarter" idx="10"/>
          </p:nvPr>
        </p:nvSpPr>
        <p:spPr>
          <a:xfrm>
            <a:off x="0" y="1054755"/>
            <a:ext cx="8023767" cy="4748489"/>
          </a:xfrm>
        </p:spPr>
        <p:txBody>
          <a:bodyPr>
            <a:normAutofit/>
          </a:bodyPr>
          <a:lstStyle/>
          <a:p>
            <a:pPr marL="0" indent="0">
              <a:spcBef>
                <a:spcPts val="100"/>
              </a:spcBef>
              <a:spcAft>
                <a:spcPts val="200"/>
              </a:spcAft>
              <a:buNone/>
            </a:pPr>
            <a:r>
              <a:rPr lang="zh-CN" altLang="en-US" sz="2400" dirty="0"/>
              <a:t>（</a:t>
            </a:r>
            <a:r>
              <a:rPr lang="en-US" altLang="zh-CN" sz="2400" dirty="0"/>
              <a:t>1</a:t>
            </a:r>
            <a:r>
              <a:rPr lang="zh-CN" altLang="en-US" sz="2400" dirty="0"/>
              <a:t>）</a:t>
            </a:r>
            <a:r>
              <a:rPr lang="en-US" altLang="zh-CN" sz="2400" dirty="0"/>
              <a:t>Day1</a:t>
            </a:r>
            <a:r>
              <a:rPr lang="zh-CN" altLang="en-US" sz="2400" dirty="0"/>
              <a:t>由于是初始状态，</a:t>
            </a:r>
            <a:r>
              <a:rPr lang="en-US" altLang="zh-CN" sz="2400" dirty="0"/>
              <a:t>Day1</a:t>
            </a:r>
            <a:r>
              <a:rPr lang="zh-CN" altLang="en-US" sz="2400" dirty="0"/>
              <a:t>的天气取决于天气的初始概率和</a:t>
            </a:r>
            <a:r>
              <a:rPr lang="en-US" altLang="zh-CN" sz="2400" dirty="0"/>
              <a:t>Day1</a:t>
            </a:r>
            <a:r>
              <a:rPr lang="zh-CN" altLang="en-US" sz="2400" dirty="0"/>
              <a:t>海藻情况</a:t>
            </a:r>
          </a:p>
          <a:p>
            <a:pPr marL="457200" lvl="1" indent="0">
              <a:spcBef>
                <a:spcPts val="100"/>
              </a:spcBef>
              <a:spcAft>
                <a:spcPts val="200"/>
              </a:spcAft>
              <a:buNone/>
            </a:pPr>
            <a:r>
              <a:rPr lang="en-US" altLang="zh-CN" sz="2400" dirty="0"/>
              <a:t>P(Day1-Sunny)=0.63*0.6;</a:t>
            </a:r>
          </a:p>
          <a:p>
            <a:pPr marL="457200" lvl="1" indent="0">
              <a:spcBef>
                <a:spcPts val="100"/>
              </a:spcBef>
              <a:spcAft>
                <a:spcPts val="200"/>
              </a:spcAft>
              <a:buNone/>
            </a:pPr>
            <a:r>
              <a:rPr lang="en-US" altLang="zh-CN" sz="2400" dirty="0"/>
              <a:t>P(Day1-Cloudy)=0.17*0.25;</a:t>
            </a:r>
          </a:p>
          <a:p>
            <a:pPr marL="457200" lvl="1" indent="0">
              <a:spcBef>
                <a:spcPts val="100"/>
              </a:spcBef>
              <a:spcAft>
                <a:spcPts val="200"/>
              </a:spcAft>
              <a:buNone/>
            </a:pPr>
            <a:r>
              <a:rPr lang="en-US" altLang="zh-CN" sz="2400" dirty="0"/>
              <a:t>P(Day1-Rain)=0.20*0.05;</a:t>
            </a:r>
          </a:p>
          <a:p>
            <a:pPr marL="457200" lvl="1" indent="0">
              <a:spcBef>
                <a:spcPts val="100"/>
              </a:spcBef>
              <a:spcAft>
                <a:spcPts val="200"/>
              </a:spcAft>
              <a:buNone/>
            </a:pPr>
            <a:r>
              <a:rPr lang="zh-CN" altLang="en-US" sz="2400" dirty="0"/>
              <a:t>得到</a:t>
            </a:r>
            <a:r>
              <a:rPr lang="en-US" altLang="zh-CN" sz="2400" dirty="0"/>
              <a:t>P(Day1-Sunny)</a:t>
            </a:r>
            <a:r>
              <a:rPr lang="zh-CN" altLang="en-US" sz="2400" dirty="0"/>
              <a:t>最大，得出第</a:t>
            </a:r>
            <a:r>
              <a:rPr lang="en-US" altLang="zh-CN" sz="2400" dirty="0"/>
              <a:t>1</a:t>
            </a:r>
            <a:r>
              <a:rPr lang="zh-CN" altLang="en-US" sz="2400" dirty="0"/>
              <a:t>天</a:t>
            </a:r>
            <a:r>
              <a:rPr lang="en-US" altLang="zh-CN" sz="2400" dirty="0"/>
              <a:t>Sunny</a:t>
            </a:r>
            <a:r>
              <a:rPr lang="zh-CN" altLang="en-US" sz="2400" dirty="0"/>
              <a:t>的概率最大</a:t>
            </a:r>
          </a:p>
          <a:p>
            <a:pPr>
              <a:spcAft>
                <a:spcPts val="200"/>
              </a:spcAft>
            </a:pPr>
            <a:endParaRPr lang="zh-CN" altLang="en-US" sz="2800" dirty="0"/>
          </a:p>
        </p:txBody>
      </p:sp>
      <p:sp>
        <p:nvSpPr>
          <p:cNvPr id="3" name="标题 2">
            <a:extLst>
              <a:ext uri="{FF2B5EF4-FFF2-40B4-BE49-F238E27FC236}">
                <a16:creationId xmlns:a16="http://schemas.microsoft.com/office/drawing/2014/main" id="{842C2619-53AB-4275-A32E-FAB2C8C8CD33}"/>
              </a:ext>
            </a:extLst>
          </p:cNvPr>
          <p:cNvSpPr>
            <a:spLocks noGrp="1"/>
          </p:cNvSpPr>
          <p:nvPr>
            <p:ph type="title"/>
          </p:nvPr>
        </p:nvSpPr>
        <p:spPr/>
        <p:txBody>
          <a:bodyPr/>
          <a:lstStyle/>
          <a:p>
            <a:r>
              <a:rPr lang="en-US" altLang="zh-CN" dirty="0"/>
              <a:t>(Dry, Damp, Soggy)</a:t>
            </a:r>
            <a:endParaRPr lang="zh-CN" altLang="en-US" dirty="0"/>
          </a:p>
        </p:txBody>
      </p:sp>
      <p:graphicFrame>
        <p:nvGraphicFramePr>
          <p:cNvPr id="4" name="表格 3">
            <a:extLst>
              <a:ext uri="{FF2B5EF4-FFF2-40B4-BE49-F238E27FC236}">
                <a16:creationId xmlns:a16="http://schemas.microsoft.com/office/drawing/2014/main" id="{0A6813BD-5D0E-4D0C-A481-AC17C8E5F1B4}"/>
              </a:ext>
            </a:extLst>
          </p:cNvPr>
          <p:cNvGraphicFramePr>
            <a:graphicFrameLocks noGrp="1"/>
          </p:cNvGraphicFramePr>
          <p:nvPr>
            <p:extLst>
              <p:ext uri="{D42A27DB-BD31-4B8C-83A1-F6EECF244321}">
                <p14:modId xmlns:p14="http://schemas.microsoft.com/office/powerpoint/2010/main" val="883280276"/>
              </p:ext>
            </p:extLst>
          </p:nvPr>
        </p:nvGraphicFramePr>
        <p:xfrm>
          <a:off x="8503144" y="1377110"/>
          <a:ext cx="3672408" cy="956562"/>
        </p:xfrm>
        <a:graphic>
          <a:graphicData uri="http://schemas.openxmlformats.org/drawingml/2006/table">
            <a:tbl>
              <a:tblPr/>
              <a:tblGrid>
                <a:gridCol w="1203734">
                  <a:extLst>
                    <a:ext uri="{9D8B030D-6E8A-4147-A177-3AD203B41FA5}">
                      <a16:colId xmlns:a16="http://schemas.microsoft.com/office/drawing/2014/main" val="2366075054"/>
                    </a:ext>
                  </a:extLst>
                </a:gridCol>
                <a:gridCol w="1162929">
                  <a:extLst>
                    <a:ext uri="{9D8B030D-6E8A-4147-A177-3AD203B41FA5}">
                      <a16:colId xmlns:a16="http://schemas.microsoft.com/office/drawing/2014/main" val="1693458238"/>
                    </a:ext>
                  </a:extLst>
                </a:gridCol>
                <a:gridCol w="1305745">
                  <a:extLst>
                    <a:ext uri="{9D8B030D-6E8A-4147-A177-3AD203B41FA5}">
                      <a16:colId xmlns:a16="http://schemas.microsoft.com/office/drawing/2014/main" val="2287690898"/>
                    </a:ext>
                  </a:extLst>
                </a:gridCol>
              </a:tblGrid>
              <a:tr h="490066">
                <a:tc>
                  <a:txBody>
                    <a:bodyPr/>
                    <a:lstStyle/>
                    <a:p>
                      <a:pPr algn="ctr"/>
                      <a:r>
                        <a:rPr lang="en-US" sz="1800" dirty="0">
                          <a:solidFill>
                            <a:srgbClr val="000000"/>
                          </a:solidFill>
                          <a:effectLst/>
                        </a:rPr>
                        <a:t>Sunny</a:t>
                      </a:r>
                      <a:endParaRPr lang="en-US" sz="1800" dirty="0">
                        <a:effectLst/>
                      </a:endParaRP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1800" dirty="0">
                          <a:solidFill>
                            <a:srgbClr val="000000"/>
                          </a:solidFill>
                          <a:effectLst/>
                        </a:rPr>
                        <a:t>Cloudy</a:t>
                      </a:r>
                      <a:endParaRPr lang="en-US" sz="1800" dirty="0">
                        <a:effectLst/>
                      </a:endParaRP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1800" dirty="0">
                          <a:solidFill>
                            <a:srgbClr val="000000"/>
                          </a:solidFill>
                          <a:effectLst/>
                        </a:rPr>
                        <a:t>Rainy</a:t>
                      </a:r>
                      <a:endParaRPr lang="en-US" sz="1800" dirty="0">
                        <a:effectLst/>
                      </a:endParaRP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3790882910"/>
                  </a:ext>
                </a:extLst>
              </a:tr>
              <a:tr h="466496">
                <a:tc>
                  <a:txBody>
                    <a:bodyPr/>
                    <a:lstStyle/>
                    <a:p>
                      <a:pPr algn="ctr"/>
                      <a:r>
                        <a:rPr lang="en-US" altLang="zh-CN" sz="1800">
                          <a:effectLst/>
                        </a:rPr>
                        <a:t>0.63</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dirty="0">
                          <a:effectLst/>
                        </a:rPr>
                        <a:t>0.17</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dirty="0">
                          <a:effectLst/>
                        </a:rPr>
                        <a:t>0.20</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242635578"/>
                  </a:ext>
                </a:extLst>
              </a:tr>
            </a:tbl>
          </a:graphicData>
        </a:graphic>
      </p:graphicFrame>
      <p:graphicFrame>
        <p:nvGraphicFramePr>
          <p:cNvPr id="6" name="表格 5">
            <a:extLst>
              <a:ext uri="{FF2B5EF4-FFF2-40B4-BE49-F238E27FC236}">
                <a16:creationId xmlns:a16="http://schemas.microsoft.com/office/drawing/2014/main" id="{0AB3DC67-89F8-463D-90AF-FFE40F5D599B}"/>
              </a:ext>
            </a:extLst>
          </p:cNvPr>
          <p:cNvGraphicFramePr>
            <a:graphicFrameLocks noGrp="1"/>
          </p:cNvGraphicFramePr>
          <p:nvPr>
            <p:extLst>
              <p:ext uri="{D42A27DB-BD31-4B8C-83A1-F6EECF244321}">
                <p14:modId xmlns:p14="http://schemas.microsoft.com/office/powerpoint/2010/main" val="944395834"/>
              </p:ext>
            </p:extLst>
          </p:nvPr>
        </p:nvGraphicFramePr>
        <p:xfrm>
          <a:off x="7176120" y="4774963"/>
          <a:ext cx="5015880" cy="1828800"/>
        </p:xfrm>
        <a:graphic>
          <a:graphicData uri="http://schemas.openxmlformats.org/drawingml/2006/table">
            <a:tbl>
              <a:tblPr/>
              <a:tblGrid>
                <a:gridCol w="1003176">
                  <a:extLst>
                    <a:ext uri="{9D8B030D-6E8A-4147-A177-3AD203B41FA5}">
                      <a16:colId xmlns:a16="http://schemas.microsoft.com/office/drawing/2014/main" val="4222668904"/>
                    </a:ext>
                  </a:extLst>
                </a:gridCol>
                <a:gridCol w="1003176">
                  <a:extLst>
                    <a:ext uri="{9D8B030D-6E8A-4147-A177-3AD203B41FA5}">
                      <a16:colId xmlns:a16="http://schemas.microsoft.com/office/drawing/2014/main" val="1201425049"/>
                    </a:ext>
                  </a:extLst>
                </a:gridCol>
                <a:gridCol w="1003176">
                  <a:extLst>
                    <a:ext uri="{9D8B030D-6E8A-4147-A177-3AD203B41FA5}">
                      <a16:colId xmlns:a16="http://schemas.microsoft.com/office/drawing/2014/main" val="1153198349"/>
                    </a:ext>
                  </a:extLst>
                </a:gridCol>
                <a:gridCol w="1003176">
                  <a:extLst>
                    <a:ext uri="{9D8B030D-6E8A-4147-A177-3AD203B41FA5}">
                      <a16:colId xmlns:a16="http://schemas.microsoft.com/office/drawing/2014/main" val="2788903513"/>
                    </a:ext>
                  </a:extLst>
                </a:gridCol>
                <a:gridCol w="1003176">
                  <a:extLst>
                    <a:ext uri="{9D8B030D-6E8A-4147-A177-3AD203B41FA5}">
                      <a16:colId xmlns:a16="http://schemas.microsoft.com/office/drawing/2014/main" val="1543070495"/>
                    </a:ext>
                  </a:extLst>
                </a:gridCol>
              </a:tblGrid>
              <a:tr h="306303">
                <a:tc>
                  <a:txBody>
                    <a:bodyPr/>
                    <a:lstStyle/>
                    <a:p>
                      <a:pPr algn="ctr"/>
                      <a:r>
                        <a:rPr lang="zh-CN" altLang="en-US" sz="2000" dirty="0">
                          <a:effectLst/>
                        </a:rPr>
                        <a:t> </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2000" dirty="0">
                          <a:effectLst/>
                        </a:rPr>
                        <a:t>Dry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2000">
                          <a:effectLst/>
                        </a:rPr>
                        <a:t>Dryish</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2000" dirty="0">
                          <a:effectLst/>
                        </a:rPr>
                        <a:t>Damp</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2000" dirty="0">
                          <a:effectLst/>
                        </a:rPr>
                        <a:t>Soggy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929285962"/>
                  </a:ext>
                </a:extLst>
              </a:tr>
              <a:tr h="306303">
                <a:tc>
                  <a:txBody>
                    <a:bodyPr/>
                    <a:lstStyle/>
                    <a:p>
                      <a:pPr algn="ctr"/>
                      <a:r>
                        <a:rPr lang="en-US" sz="2000" dirty="0">
                          <a:effectLst/>
                        </a:rPr>
                        <a:t>Sunny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0.6</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0.2</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dirty="0">
                          <a:effectLst/>
                        </a:rPr>
                        <a:t>0.15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0.05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769819939"/>
                  </a:ext>
                </a:extLst>
              </a:tr>
              <a:tr h="306303">
                <a:tc>
                  <a:txBody>
                    <a:bodyPr/>
                    <a:lstStyle/>
                    <a:p>
                      <a:pPr algn="ctr"/>
                      <a:r>
                        <a:rPr lang="en-US" sz="2000">
                          <a:effectLst/>
                        </a:rPr>
                        <a:t>Cloudy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2706491877"/>
                  </a:ext>
                </a:extLst>
              </a:tr>
              <a:tr h="306303">
                <a:tc>
                  <a:txBody>
                    <a:bodyPr/>
                    <a:lstStyle/>
                    <a:p>
                      <a:pPr algn="ctr"/>
                      <a:r>
                        <a:rPr lang="en-US" sz="2000">
                          <a:effectLst/>
                        </a:rPr>
                        <a:t>Rainy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0.05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0.10</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0.35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dirty="0">
                          <a:effectLst/>
                        </a:rPr>
                        <a:t>0.5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3026026072"/>
                  </a:ext>
                </a:extLst>
              </a:tr>
            </a:tbl>
          </a:graphicData>
        </a:graphic>
      </p:graphicFrame>
    </p:spTree>
    <p:extLst>
      <p:ext uri="{BB962C8B-B14F-4D97-AF65-F5344CB8AC3E}">
        <p14:creationId xmlns:p14="http://schemas.microsoft.com/office/powerpoint/2010/main" val="39262987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目录</a:t>
            </a:r>
          </a:p>
        </p:txBody>
      </p:sp>
      <p:pic>
        <p:nvPicPr>
          <p:cNvPr id="19" name="图片 18"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0416" y="140338"/>
            <a:ext cx="1937208" cy="882779"/>
          </a:xfrm>
          <a:prstGeom prst="rect">
            <a:avLst/>
          </a:prstGeom>
        </p:spPr>
      </p:pic>
      <p:sp>
        <p:nvSpPr>
          <p:cNvPr id="4" name="文本框 3">
            <a:extLst>
              <a:ext uri="{FF2B5EF4-FFF2-40B4-BE49-F238E27FC236}">
                <a16:creationId xmlns:a16="http://schemas.microsoft.com/office/drawing/2014/main" id="{2731C582-0072-46B7-A0B0-425BFC97ED36}"/>
              </a:ext>
            </a:extLst>
          </p:cNvPr>
          <p:cNvSpPr txBox="1"/>
          <p:nvPr/>
        </p:nvSpPr>
        <p:spPr>
          <a:xfrm>
            <a:off x="2495600" y="1772816"/>
            <a:ext cx="6480720" cy="4154984"/>
          </a:xfrm>
          <a:prstGeom prst="rect">
            <a:avLst/>
          </a:prstGeom>
          <a:noFill/>
        </p:spPr>
        <p:txBody>
          <a:bodyPr wrap="square" rtlCol="0">
            <a:spAutoFit/>
          </a:bodyPr>
          <a:lstStyle/>
          <a:p>
            <a:pPr marL="1143000" indent="-1143000">
              <a:buFont typeface="+mj-lt"/>
              <a:buAutoNum type="arabicPeriod"/>
            </a:pPr>
            <a:r>
              <a:rPr lang="zh-CN" altLang="en-US" sz="4400" b="1" dirty="0">
                <a:solidFill>
                  <a:srgbClr val="009241"/>
                </a:solidFill>
                <a:latin typeface="Arial" panose="020B0604020202020204" pitchFamily="34" charset="0"/>
                <a:cs typeface="Arial" panose="020B0604020202020204" pitchFamily="34" charset="0"/>
              </a:rPr>
              <a:t>背景</a:t>
            </a:r>
            <a:endParaRPr lang="en-US" altLang="zh-CN" sz="4400" b="1" dirty="0">
              <a:solidFill>
                <a:srgbClr val="009241"/>
              </a:solidFill>
              <a:latin typeface="Arial" panose="020B0604020202020204" pitchFamily="34" charset="0"/>
              <a:cs typeface="Arial" panose="020B0604020202020204" pitchFamily="34" charset="0"/>
            </a:endParaRPr>
          </a:p>
          <a:p>
            <a:pPr marL="1143000" indent="-1143000">
              <a:buFont typeface="+mj-lt"/>
              <a:buAutoNum type="arabicPeriod"/>
            </a:pPr>
            <a:r>
              <a:rPr lang="zh-CN" altLang="en-US" sz="4400" b="1" dirty="0">
                <a:solidFill>
                  <a:srgbClr val="009241"/>
                </a:solidFill>
                <a:latin typeface="Arial" panose="020B0604020202020204" pitchFamily="34" charset="0"/>
                <a:cs typeface="Arial" panose="020B0604020202020204" pitchFamily="34" charset="0"/>
              </a:rPr>
              <a:t>隐马尔可夫模型</a:t>
            </a:r>
            <a:endParaRPr lang="en-US" altLang="zh-CN" sz="4400" b="1" dirty="0">
              <a:solidFill>
                <a:srgbClr val="009241"/>
              </a:solidFill>
              <a:latin typeface="Arial" panose="020B0604020202020204" pitchFamily="34" charset="0"/>
              <a:cs typeface="Arial" panose="020B0604020202020204" pitchFamily="34" charset="0"/>
            </a:endParaRPr>
          </a:p>
          <a:p>
            <a:pPr marL="1143000" indent="-1143000">
              <a:buFont typeface="+mj-lt"/>
              <a:buAutoNum type="arabicPeriod"/>
            </a:pPr>
            <a:r>
              <a:rPr lang="zh-CN" altLang="en-US" sz="4400" b="1" dirty="0">
                <a:solidFill>
                  <a:srgbClr val="009241"/>
                </a:solidFill>
                <a:latin typeface="Arial" panose="020B0604020202020204" pitchFamily="34" charset="0"/>
                <a:cs typeface="Arial" panose="020B0604020202020204" pitchFamily="34" charset="0"/>
              </a:rPr>
              <a:t>维特比算法</a:t>
            </a:r>
            <a:endParaRPr lang="en-US" altLang="zh-CN" sz="4400" b="1" dirty="0">
              <a:solidFill>
                <a:srgbClr val="009241"/>
              </a:solidFill>
              <a:latin typeface="Arial" panose="020B0604020202020204" pitchFamily="34" charset="0"/>
              <a:cs typeface="Arial" panose="020B0604020202020204" pitchFamily="34" charset="0"/>
            </a:endParaRPr>
          </a:p>
          <a:p>
            <a:pPr marL="1143000" indent="-1143000">
              <a:buFont typeface="+mj-lt"/>
              <a:buAutoNum type="arabicPeriod"/>
            </a:pPr>
            <a:r>
              <a:rPr lang="en-US" altLang="zh-CN" sz="4400" b="1" dirty="0">
                <a:solidFill>
                  <a:srgbClr val="009241"/>
                </a:solidFill>
                <a:latin typeface="Arial" panose="020B0604020202020204" pitchFamily="34" charset="0"/>
                <a:cs typeface="Arial" panose="020B0604020202020204" pitchFamily="34" charset="0"/>
              </a:rPr>
              <a:t>Viterbi</a:t>
            </a:r>
            <a:r>
              <a:rPr lang="zh-CN" altLang="en-US" sz="4400" b="1" dirty="0">
                <a:solidFill>
                  <a:srgbClr val="009241"/>
                </a:solidFill>
                <a:latin typeface="Arial" panose="020B0604020202020204" pitchFamily="34" charset="0"/>
                <a:cs typeface="Arial" panose="020B0604020202020204" pitchFamily="34" charset="0"/>
              </a:rPr>
              <a:t>实例</a:t>
            </a:r>
            <a:endParaRPr lang="en-US" altLang="zh-CN" sz="4400" b="1" dirty="0">
              <a:solidFill>
                <a:srgbClr val="009241"/>
              </a:solidFill>
              <a:latin typeface="Arial" panose="020B0604020202020204" pitchFamily="34" charset="0"/>
              <a:cs typeface="Arial" panose="020B0604020202020204" pitchFamily="34" charset="0"/>
            </a:endParaRPr>
          </a:p>
          <a:p>
            <a:pPr marL="1143000" indent="-1143000">
              <a:buFont typeface="+mj-lt"/>
              <a:buAutoNum type="arabicPeriod"/>
            </a:pPr>
            <a:r>
              <a:rPr lang="zh-CN" altLang="en-US" sz="4400" b="1" dirty="0">
                <a:solidFill>
                  <a:srgbClr val="009241"/>
                </a:solidFill>
                <a:latin typeface="Arial" panose="020B0604020202020204" pitchFamily="34" charset="0"/>
                <a:cs typeface="Arial" panose="020B0604020202020204" pitchFamily="34" charset="0"/>
              </a:rPr>
              <a:t>自动句读的实现</a:t>
            </a:r>
            <a:endParaRPr lang="en-US" altLang="zh-CN" sz="4400" b="1" dirty="0">
              <a:solidFill>
                <a:srgbClr val="009241"/>
              </a:solidFill>
              <a:latin typeface="Arial" panose="020B0604020202020204" pitchFamily="34" charset="0"/>
              <a:cs typeface="Arial" panose="020B0604020202020204" pitchFamily="34" charset="0"/>
            </a:endParaRPr>
          </a:p>
          <a:p>
            <a:pPr marL="1143000" indent="-1143000">
              <a:buFont typeface="+mj-lt"/>
              <a:buAutoNum type="arabicPeriod"/>
            </a:pPr>
            <a:endParaRPr lang="en-US" altLang="zh-CN" sz="4400" b="1" i="1" dirty="0">
              <a:solidFill>
                <a:srgbClr val="00924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481604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a:extLst>
              <a:ext uri="{FF2B5EF4-FFF2-40B4-BE49-F238E27FC236}">
                <a16:creationId xmlns:a16="http://schemas.microsoft.com/office/drawing/2014/main" id="{0AB3DC67-89F8-463D-90AF-FFE40F5D599B}"/>
              </a:ext>
            </a:extLst>
          </p:cNvPr>
          <p:cNvGraphicFramePr>
            <a:graphicFrameLocks noGrp="1"/>
          </p:cNvGraphicFramePr>
          <p:nvPr/>
        </p:nvGraphicFramePr>
        <p:xfrm>
          <a:off x="7176120" y="4774963"/>
          <a:ext cx="5015880" cy="1828800"/>
        </p:xfrm>
        <a:graphic>
          <a:graphicData uri="http://schemas.openxmlformats.org/drawingml/2006/table">
            <a:tbl>
              <a:tblPr/>
              <a:tblGrid>
                <a:gridCol w="1003176">
                  <a:extLst>
                    <a:ext uri="{9D8B030D-6E8A-4147-A177-3AD203B41FA5}">
                      <a16:colId xmlns:a16="http://schemas.microsoft.com/office/drawing/2014/main" val="4222668904"/>
                    </a:ext>
                  </a:extLst>
                </a:gridCol>
                <a:gridCol w="1003176">
                  <a:extLst>
                    <a:ext uri="{9D8B030D-6E8A-4147-A177-3AD203B41FA5}">
                      <a16:colId xmlns:a16="http://schemas.microsoft.com/office/drawing/2014/main" val="1201425049"/>
                    </a:ext>
                  </a:extLst>
                </a:gridCol>
                <a:gridCol w="1003176">
                  <a:extLst>
                    <a:ext uri="{9D8B030D-6E8A-4147-A177-3AD203B41FA5}">
                      <a16:colId xmlns:a16="http://schemas.microsoft.com/office/drawing/2014/main" val="1153198349"/>
                    </a:ext>
                  </a:extLst>
                </a:gridCol>
                <a:gridCol w="1003176">
                  <a:extLst>
                    <a:ext uri="{9D8B030D-6E8A-4147-A177-3AD203B41FA5}">
                      <a16:colId xmlns:a16="http://schemas.microsoft.com/office/drawing/2014/main" val="2788903513"/>
                    </a:ext>
                  </a:extLst>
                </a:gridCol>
                <a:gridCol w="1003176">
                  <a:extLst>
                    <a:ext uri="{9D8B030D-6E8A-4147-A177-3AD203B41FA5}">
                      <a16:colId xmlns:a16="http://schemas.microsoft.com/office/drawing/2014/main" val="1543070495"/>
                    </a:ext>
                  </a:extLst>
                </a:gridCol>
              </a:tblGrid>
              <a:tr h="306303">
                <a:tc>
                  <a:txBody>
                    <a:bodyPr/>
                    <a:lstStyle/>
                    <a:p>
                      <a:pPr algn="ctr"/>
                      <a:r>
                        <a:rPr lang="zh-CN" altLang="en-US" sz="2000" dirty="0">
                          <a:effectLst/>
                        </a:rPr>
                        <a:t> </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2000" dirty="0">
                          <a:effectLst/>
                        </a:rPr>
                        <a:t>Dry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2000">
                          <a:effectLst/>
                        </a:rPr>
                        <a:t>Dryish</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2000" dirty="0">
                          <a:effectLst/>
                        </a:rPr>
                        <a:t>Damp</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2000" dirty="0">
                          <a:effectLst/>
                        </a:rPr>
                        <a:t>Soggy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929285962"/>
                  </a:ext>
                </a:extLst>
              </a:tr>
              <a:tr h="306303">
                <a:tc>
                  <a:txBody>
                    <a:bodyPr/>
                    <a:lstStyle/>
                    <a:p>
                      <a:pPr algn="ctr"/>
                      <a:r>
                        <a:rPr lang="en-US" sz="2000" dirty="0">
                          <a:effectLst/>
                        </a:rPr>
                        <a:t>Sunny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dirty="0">
                          <a:effectLst/>
                        </a:rPr>
                        <a:t>0.6</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0.2</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dirty="0">
                          <a:effectLst/>
                        </a:rPr>
                        <a:t>0.15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0.05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769819939"/>
                  </a:ext>
                </a:extLst>
              </a:tr>
              <a:tr h="306303">
                <a:tc>
                  <a:txBody>
                    <a:bodyPr/>
                    <a:lstStyle/>
                    <a:p>
                      <a:pPr algn="ctr"/>
                      <a:r>
                        <a:rPr lang="en-US" sz="2000">
                          <a:effectLst/>
                        </a:rPr>
                        <a:t>Cloudy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2706491877"/>
                  </a:ext>
                </a:extLst>
              </a:tr>
              <a:tr h="306303">
                <a:tc>
                  <a:txBody>
                    <a:bodyPr/>
                    <a:lstStyle/>
                    <a:p>
                      <a:pPr algn="ctr"/>
                      <a:r>
                        <a:rPr lang="en-US" sz="2000">
                          <a:effectLst/>
                        </a:rPr>
                        <a:t>Rainy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0.05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0.10</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0.35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dirty="0">
                          <a:effectLst/>
                        </a:rPr>
                        <a:t>0.5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3026026072"/>
                  </a:ext>
                </a:extLst>
              </a:tr>
            </a:tbl>
          </a:graphicData>
        </a:graphic>
      </p:graphicFrame>
      <p:graphicFrame>
        <p:nvGraphicFramePr>
          <p:cNvPr id="5" name="表格 4">
            <a:extLst>
              <a:ext uri="{FF2B5EF4-FFF2-40B4-BE49-F238E27FC236}">
                <a16:creationId xmlns:a16="http://schemas.microsoft.com/office/drawing/2014/main" id="{C2F6BF74-76E5-4017-B905-555DF1645BBC}"/>
              </a:ext>
            </a:extLst>
          </p:cNvPr>
          <p:cNvGraphicFramePr>
            <a:graphicFrameLocks noGrp="1"/>
          </p:cNvGraphicFramePr>
          <p:nvPr/>
        </p:nvGraphicFramePr>
        <p:xfrm>
          <a:off x="7570964" y="2700877"/>
          <a:ext cx="4621036" cy="1706880"/>
        </p:xfrm>
        <a:graphic>
          <a:graphicData uri="http://schemas.openxmlformats.org/drawingml/2006/table">
            <a:tbl>
              <a:tblPr/>
              <a:tblGrid>
                <a:gridCol w="1155259">
                  <a:extLst>
                    <a:ext uri="{9D8B030D-6E8A-4147-A177-3AD203B41FA5}">
                      <a16:colId xmlns:a16="http://schemas.microsoft.com/office/drawing/2014/main" val="3165687748"/>
                    </a:ext>
                  </a:extLst>
                </a:gridCol>
                <a:gridCol w="1155259">
                  <a:extLst>
                    <a:ext uri="{9D8B030D-6E8A-4147-A177-3AD203B41FA5}">
                      <a16:colId xmlns:a16="http://schemas.microsoft.com/office/drawing/2014/main" val="1575585633"/>
                    </a:ext>
                  </a:extLst>
                </a:gridCol>
                <a:gridCol w="1155259">
                  <a:extLst>
                    <a:ext uri="{9D8B030D-6E8A-4147-A177-3AD203B41FA5}">
                      <a16:colId xmlns:a16="http://schemas.microsoft.com/office/drawing/2014/main" val="3552945881"/>
                    </a:ext>
                  </a:extLst>
                </a:gridCol>
                <a:gridCol w="1155259">
                  <a:extLst>
                    <a:ext uri="{9D8B030D-6E8A-4147-A177-3AD203B41FA5}">
                      <a16:colId xmlns:a16="http://schemas.microsoft.com/office/drawing/2014/main" val="2282557886"/>
                    </a:ext>
                  </a:extLst>
                </a:gridCol>
              </a:tblGrid>
              <a:tr h="0">
                <a:tc>
                  <a:txBody>
                    <a:bodyPr/>
                    <a:lstStyle/>
                    <a:p>
                      <a:pPr algn="ctr"/>
                      <a:r>
                        <a:rPr lang="zh-CN" altLang="en-US" sz="1800" dirty="0">
                          <a:effectLst/>
                        </a:rPr>
                        <a:t> </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1800" dirty="0">
                          <a:effectLst/>
                        </a:rPr>
                        <a:t>Sunny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1800" dirty="0">
                          <a:effectLst/>
                        </a:rPr>
                        <a:t>Cloudy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1800">
                          <a:effectLst/>
                        </a:rPr>
                        <a:t>Rainy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068386592"/>
                  </a:ext>
                </a:extLst>
              </a:tr>
              <a:tr h="0">
                <a:tc>
                  <a:txBody>
                    <a:bodyPr/>
                    <a:lstStyle/>
                    <a:p>
                      <a:pPr algn="ctr"/>
                      <a:r>
                        <a:rPr lang="en-US" sz="1800" dirty="0">
                          <a:effectLst/>
                        </a:rPr>
                        <a:t>Sunny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a:effectLst/>
                        </a:rPr>
                        <a:t>0.5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dirty="0">
                          <a:effectLst/>
                        </a:rPr>
                        <a:t>0.375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a:effectLst/>
                        </a:rPr>
                        <a:t>0.125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208291597"/>
                  </a:ext>
                </a:extLst>
              </a:tr>
              <a:tr h="0">
                <a:tc>
                  <a:txBody>
                    <a:bodyPr/>
                    <a:lstStyle/>
                    <a:p>
                      <a:pPr algn="ctr"/>
                      <a:r>
                        <a:rPr lang="en-US" sz="1800">
                          <a:effectLst/>
                        </a:rPr>
                        <a:t>Cloudy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dirty="0">
                          <a:effectLst/>
                        </a:rPr>
                        <a:t>0.125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dirty="0">
                          <a:effectLst/>
                        </a:rPr>
                        <a:t>0.625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2464831903"/>
                  </a:ext>
                </a:extLst>
              </a:tr>
              <a:tr h="0">
                <a:tc>
                  <a:txBody>
                    <a:bodyPr/>
                    <a:lstStyle/>
                    <a:p>
                      <a:pPr algn="ctr"/>
                      <a:r>
                        <a:rPr lang="en-US" sz="1800">
                          <a:effectLst/>
                        </a:rPr>
                        <a:t>Rainy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dirty="0">
                          <a:effectLst/>
                        </a:rPr>
                        <a:t>0.375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dirty="0">
                          <a:effectLst/>
                        </a:rPr>
                        <a:t>0.375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350658226"/>
                  </a:ext>
                </a:extLst>
              </a:tr>
            </a:tbl>
          </a:graphicData>
        </a:graphic>
      </p:graphicFrame>
      <p:sp>
        <p:nvSpPr>
          <p:cNvPr id="2" name="内容占位符 1">
            <a:extLst>
              <a:ext uri="{FF2B5EF4-FFF2-40B4-BE49-F238E27FC236}">
                <a16:creationId xmlns:a16="http://schemas.microsoft.com/office/drawing/2014/main" id="{760D858D-EC36-4D4B-B857-A761727559EE}"/>
              </a:ext>
            </a:extLst>
          </p:cNvPr>
          <p:cNvSpPr>
            <a:spLocks noGrp="1"/>
          </p:cNvSpPr>
          <p:nvPr>
            <p:ph sz="quarter" idx="10"/>
          </p:nvPr>
        </p:nvSpPr>
        <p:spPr>
          <a:xfrm>
            <a:off x="16448" y="1052736"/>
            <a:ext cx="8023767" cy="5540577"/>
          </a:xfrm>
        </p:spPr>
        <p:txBody>
          <a:bodyPr>
            <a:normAutofit/>
          </a:bodyPr>
          <a:lstStyle/>
          <a:p>
            <a:pPr marL="0" indent="0">
              <a:spcBef>
                <a:spcPts val="100"/>
              </a:spcBef>
              <a:spcAft>
                <a:spcPts val="100"/>
              </a:spcAft>
              <a:buNone/>
            </a:pPr>
            <a:r>
              <a:rPr lang="zh-CN" altLang="en-US" sz="2400" dirty="0"/>
              <a:t>（</a:t>
            </a:r>
            <a:r>
              <a:rPr lang="en-US" altLang="zh-CN" sz="2400" dirty="0"/>
              <a:t>2</a:t>
            </a:r>
            <a:r>
              <a:rPr lang="zh-CN" altLang="en-US" sz="2400" dirty="0"/>
              <a:t>）</a:t>
            </a:r>
            <a:r>
              <a:rPr lang="en-US" altLang="zh-CN" sz="2400" dirty="0"/>
              <a:t>Day2</a:t>
            </a:r>
            <a:r>
              <a:rPr lang="zh-CN" altLang="en-US" sz="2400" dirty="0"/>
              <a:t>的天气又取决于</a:t>
            </a:r>
            <a:r>
              <a:rPr lang="en-US" altLang="zh-CN" sz="2400" dirty="0"/>
              <a:t>Day1</a:t>
            </a:r>
            <a:r>
              <a:rPr lang="zh-CN" altLang="en-US" sz="2400" dirty="0"/>
              <a:t>的天气状况，同时也受</a:t>
            </a:r>
            <a:r>
              <a:rPr lang="en-US" altLang="zh-CN" sz="2400" dirty="0"/>
              <a:t>Day2</a:t>
            </a:r>
            <a:r>
              <a:rPr lang="zh-CN" altLang="en-US" sz="2400" dirty="0"/>
              <a:t>观察的海藻情况影响。</a:t>
            </a:r>
          </a:p>
          <a:p>
            <a:pPr marL="457200" lvl="1" indent="0">
              <a:spcBef>
                <a:spcPts val="100"/>
              </a:spcBef>
              <a:spcAft>
                <a:spcPts val="100"/>
              </a:spcAft>
              <a:buNone/>
            </a:pPr>
            <a:r>
              <a:rPr lang="en-US" altLang="zh-CN" sz="2000" dirty="0"/>
              <a:t>P(Day2-Sunny)= max{ P(Day1-Sunny)*0.5, P(Day1-				Cloudy)*0.25,  P(Day1-Rainy)*0.25} *0.15;</a:t>
            </a:r>
          </a:p>
          <a:p>
            <a:pPr marL="457200" lvl="1" indent="0">
              <a:spcBef>
                <a:spcPts val="100"/>
              </a:spcBef>
              <a:spcAft>
                <a:spcPts val="100"/>
              </a:spcAft>
              <a:buNone/>
            </a:pPr>
            <a:r>
              <a:rPr lang="en-US" altLang="zh-CN" sz="2000" dirty="0"/>
              <a:t>P(Day2-Cloudy)= max{ P(Day1-Sunny)*0.375,  P(Day1-			Cloudy)*0.125, P(Day1-Rainy)*0.625} *0.25;</a:t>
            </a:r>
          </a:p>
          <a:p>
            <a:pPr marL="457200" lvl="1" indent="0">
              <a:spcBef>
                <a:spcPts val="100"/>
              </a:spcBef>
              <a:spcAft>
                <a:spcPts val="100"/>
              </a:spcAft>
              <a:buNone/>
            </a:pPr>
            <a:r>
              <a:rPr lang="en-US" altLang="zh-CN" sz="2000" dirty="0"/>
              <a:t>P(Day2-Rainy)= max{ P(Day1-Sunny)*0.125,  P(Day1-			Cloudy)*0.625 , P(Day1-Rainy)*0.375} *0.35;</a:t>
            </a:r>
          </a:p>
          <a:p>
            <a:pPr marL="457200" lvl="1" indent="0">
              <a:spcBef>
                <a:spcPts val="100"/>
              </a:spcBef>
              <a:spcAft>
                <a:spcPts val="100"/>
              </a:spcAft>
              <a:buNone/>
            </a:pPr>
            <a:r>
              <a:rPr lang="zh-CN" altLang="en-US" sz="2400" dirty="0"/>
              <a:t>得到</a:t>
            </a:r>
            <a:r>
              <a:rPr lang="en-US" altLang="zh-CN" sz="2400" dirty="0"/>
              <a:t>P(Day2-Rainy)</a:t>
            </a:r>
            <a:r>
              <a:rPr lang="zh-CN" altLang="en-US" sz="2400" dirty="0"/>
              <a:t>最大，得出第</a:t>
            </a:r>
            <a:r>
              <a:rPr lang="en-US" altLang="zh-CN" sz="2400" dirty="0"/>
              <a:t>2</a:t>
            </a:r>
            <a:r>
              <a:rPr lang="zh-CN" altLang="en-US" sz="2400" dirty="0"/>
              <a:t>天</a:t>
            </a:r>
            <a:r>
              <a:rPr lang="en-US" altLang="zh-CN" sz="2400" dirty="0"/>
              <a:t>Rainy</a:t>
            </a:r>
            <a:r>
              <a:rPr lang="zh-CN" altLang="en-US" sz="2400" dirty="0"/>
              <a:t>的概率最大。</a:t>
            </a:r>
          </a:p>
          <a:p>
            <a:pPr marL="457200" lvl="1" indent="0">
              <a:spcBef>
                <a:spcPts val="100"/>
              </a:spcBef>
              <a:spcAft>
                <a:spcPts val="100"/>
              </a:spcAft>
              <a:buNone/>
            </a:pPr>
            <a:r>
              <a:rPr lang="zh-CN" altLang="en-US" sz="2400" dirty="0"/>
              <a:t>故</a:t>
            </a:r>
            <a:r>
              <a:rPr lang="en-US" altLang="zh-CN" sz="2400" dirty="0"/>
              <a:t>{ Sunny, Rainy}</a:t>
            </a:r>
            <a:r>
              <a:rPr lang="zh-CN" altLang="en-US" sz="2400" dirty="0"/>
              <a:t>是前两天最大可能的天气序列。</a:t>
            </a:r>
          </a:p>
        </p:txBody>
      </p:sp>
      <p:sp>
        <p:nvSpPr>
          <p:cNvPr id="3" name="标题 2">
            <a:extLst>
              <a:ext uri="{FF2B5EF4-FFF2-40B4-BE49-F238E27FC236}">
                <a16:creationId xmlns:a16="http://schemas.microsoft.com/office/drawing/2014/main" id="{842C2619-53AB-4275-A32E-FAB2C8C8CD33}"/>
              </a:ext>
            </a:extLst>
          </p:cNvPr>
          <p:cNvSpPr>
            <a:spLocks noGrp="1"/>
          </p:cNvSpPr>
          <p:nvPr>
            <p:ph type="title"/>
          </p:nvPr>
        </p:nvSpPr>
        <p:spPr/>
        <p:txBody>
          <a:bodyPr/>
          <a:lstStyle/>
          <a:p>
            <a:r>
              <a:rPr lang="en-US" altLang="zh-CN" dirty="0"/>
              <a:t>(Dry, Damp, Soggy)</a:t>
            </a:r>
            <a:endParaRPr lang="zh-CN" altLang="en-US" dirty="0"/>
          </a:p>
        </p:txBody>
      </p:sp>
      <p:graphicFrame>
        <p:nvGraphicFramePr>
          <p:cNvPr id="4" name="表格 3">
            <a:extLst>
              <a:ext uri="{FF2B5EF4-FFF2-40B4-BE49-F238E27FC236}">
                <a16:creationId xmlns:a16="http://schemas.microsoft.com/office/drawing/2014/main" id="{0A6813BD-5D0E-4D0C-A481-AC17C8E5F1B4}"/>
              </a:ext>
            </a:extLst>
          </p:cNvPr>
          <p:cNvGraphicFramePr>
            <a:graphicFrameLocks noGrp="1"/>
          </p:cNvGraphicFramePr>
          <p:nvPr/>
        </p:nvGraphicFramePr>
        <p:xfrm>
          <a:off x="8503144" y="1377110"/>
          <a:ext cx="3672408" cy="956562"/>
        </p:xfrm>
        <a:graphic>
          <a:graphicData uri="http://schemas.openxmlformats.org/drawingml/2006/table">
            <a:tbl>
              <a:tblPr/>
              <a:tblGrid>
                <a:gridCol w="1203734">
                  <a:extLst>
                    <a:ext uri="{9D8B030D-6E8A-4147-A177-3AD203B41FA5}">
                      <a16:colId xmlns:a16="http://schemas.microsoft.com/office/drawing/2014/main" val="2366075054"/>
                    </a:ext>
                  </a:extLst>
                </a:gridCol>
                <a:gridCol w="1162929">
                  <a:extLst>
                    <a:ext uri="{9D8B030D-6E8A-4147-A177-3AD203B41FA5}">
                      <a16:colId xmlns:a16="http://schemas.microsoft.com/office/drawing/2014/main" val="1693458238"/>
                    </a:ext>
                  </a:extLst>
                </a:gridCol>
                <a:gridCol w="1305745">
                  <a:extLst>
                    <a:ext uri="{9D8B030D-6E8A-4147-A177-3AD203B41FA5}">
                      <a16:colId xmlns:a16="http://schemas.microsoft.com/office/drawing/2014/main" val="2287690898"/>
                    </a:ext>
                  </a:extLst>
                </a:gridCol>
              </a:tblGrid>
              <a:tr h="490066">
                <a:tc>
                  <a:txBody>
                    <a:bodyPr/>
                    <a:lstStyle/>
                    <a:p>
                      <a:pPr algn="ctr"/>
                      <a:r>
                        <a:rPr lang="en-US" sz="1800" dirty="0">
                          <a:solidFill>
                            <a:srgbClr val="000000"/>
                          </a:solidFill>
                          <a:effectLst/>
                        </a:rPr>
                        <a:t>Sunny</a:t>
                      </a:r>
                      <a:endParaRPr lang="en-US" sz="1800" dirty="0">
                        <a:effectLst/>
                      </a:endParaRP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1800" dirty="0">
                          <a:solidFill>
                            <a:srgbClr val="000000"/>
                          </a:solidFill>
                          <a:effectLst/>
                        </a:rPr>
                        <a:t>Cloudy</a:t>
                      </a:r>
                      <a:endParaRPr lang="en-US" sz="1800" dirty="0">
                        <a:effectLst/>
                      </a:endParaRP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1800" dirty="0">
                          <a:solidFill>
                            <a:srgbClr val="000000"/>
                          </a:solidFill>
                          <a:effectLst/>
                        </a:rPr>
                        <a:t>Rainy</a:t>
                      </a:r>
                      <a:endParaRPr lang="en-US" sz="1800" dirty="0">
                        <a:effectLst/>
                      </a:endParaRP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3790882910"/>
                  </a:ext>
                </a:extLst>
              </a:tr>
              <a:tr h="466496">
                <a:tc>
                  <a:txBody>
                    <a:bodyPr/>
                    <a:lstStyle/>
                    <a:p>
                      <a:pPr algn="ctr"/>
                      <a:r>
                        <a:rPr lang="en-US" altLang="zh-CN" sz="1800">
                          <a:effectLst/>
                        </a:rPr>
                        <a:t>0.63</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dirty="0">
                          <a:effectLst/>
                        </a:rPr>
                        <a:t>0.17</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dirty="0">
                          <a:effectLst/>
                        </a:rPr>
                        <a:t>0.20</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242635578"/>
                  </a:ext>
                </a:extLst>
              </a:tr>
            </a:tbl>
          </a:graphicData>
        </a:graphic>
      </p:graphicFrame>
    </p:spTree>
    <p:extLst>
      <p:ext uri="{BB962C8B-B14F-4D97-AF65-F5344CB8AC3E}">
        <p14:creationId xmlns:p14="http://schemas.microsoft.com/office/powerpoint/2010/main" val="6079821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a:extLst>
              <a:ext uri="{FF2B5EF4-FFF2-40B4-BE49-F238E27FC236}">
                <a16:creationId xmlns:a16="http://schemas.microsoft.com/office/drawing/2014/main" id="{0AB3DC67-89F8-463D-90AF-FFE40F5D599B}"/>
              </a:ext>
            </a:extLst>
          </p:cNvPr>
          <p:cNvGraphicFramePr>
            <a:graphicFrameLocks noGrp="1"/>
          </p:cNvGraphicFramePr>
          <p:nvPr/>
        </p:nvGraphicFramePr>
        <p:xfrm>
          <a:off x="7176120" y="4774963"/>
          <a:ext cx="5015880" cy="1828800"/>
        </p:xfrm>
        <a:graphic>
          <a:graphicData uri="http://schemas.openxmlformats.org/drawingml/2006/table">
            <a:tbl>
              <a:tblPr/>
              <a:tblGrid>
                <a:gridCol w="1003176">
                  <a:extLst>
                    <a:ext uri="{9D8B030D-6E8A-4147-A177-3AD203B41FA5}">
                      <a16:colId xmlns:a16="http://schemas.microsoft.com/office/drawing/2014/main" val="4222668904"/>
                    </a:ext>
                  </a:extLst>
                </a:gridCol>
                <a:gridCol w="1003176">
                  <a:extLst>
                    <a:ext uri="{9D8B030D-6E8A-4147-A177-3AD203B41FA5}">
                      <a16:colId xmlns:a16="http://schemas.microsoft.com/office/drawing/2014/main" val="1201425049"/>
                    </a:ext>
                  </a:extLst>
                </a:gridCol>
                <a:gridCol w="1003176">
                  <a:extLst>
                    <a:ext uri="{9D8B030D-6E8A-4147-A177-3AD203B41FA5}">
                      <a16:colId xmlns:a16="http://schemas.microsoft.com/office/drawing/2014/main" val="1153198349"/>
                    </a:ext>
                  </a:extLst>
                </a:gridCol>
                <a:gridCol w="1003176">
                  <a:extLst>
                    <a:ext uri="{9D8B030D-6E8A-4147-A177-3AD203B41FA5}">
                      <a16:colId xmlns:a16="http://schemas.microsoft.com/office/drawing/2014/main" val="2788903513"/>
                    </a:ext>
                  </a:extLst>
                </a:gridCol>
                <a:gridCol w="1003176">
                  <a:extLst>
                    <a:ext uri="{9D8B030D-6E8A-4147-A177-3AD203B41FA5}">
                      <a16:colId xmlns:a16="http://schemas.microsoft.com/office/drawing/2014/main" val="1543070495"/>
                    </a:ext>
                  </a:extLst>
                </a:gridCol>
              </a:tblGrid>
              <a:tr h="306303">
                <a:tc>
                  <a:txBody>
                    <a:bodyPr/>
                    <a:lstStyle/>
                    <a:p>
                      <a:pPr algn="ctr"/>
                      <a:r>
                        <a:rPr lang="zh-CN" altLang="en-US" sz="2000" dirty="0">
                          <a:effectLst/>
                        </a:rPr>
                        <a:t> </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2000" dirty="0">
                          <a:effectLst/>
                        </a:rPr>
                        <a:t>Dry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2000">
                          <a:effectLst/>
                        </a:rPr>
                        <a:t>Dryish</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2000" dirty="0">
                          <a:effectLst/>
                        </a:rPr>
                        <a:t>Damp</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2000" dirty="0">
                          <a:effectLst/>
                        </a:rPr>
                        <a:t>Soggy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929285962"/>
                  </a:ext>
                </a:extLst>
              </a:tr>
              <a:tr h="306303">
                <a:tc>
                  <a:txBody>
                    <a:bodyPr/>
                    <a:lstStyle/>
                    <a:p>
                      <a:pPr algn="ctr"/>
                      <a:r>
                        <a:rPr lang="en-US" sz="2000" dirty="0">
                          <a:effectLst/>
                        </a:rPr>
                        <a:t>Sunny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0.6</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0.2</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dirty="0">
                          <a:effectLst/>
                        </a:rPr>
                        <a:t>0.15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0.05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769819939"/>
                  </a:ext>
                </a:extLst>
              </a:tr>
              <a:tr h="306303">
                <a:tc>
                  <a:txBody>
                    <a:bodyPr/>
                    <a:lstStyle/>
                    <a:p>
                      <a:pPr algn="ctr"/>
                      <a:r>
                        <a:rPr lang="en-US" sz="2000">
                          <a:effectLst/>
                        </a:rPr>
                        <a:t>Cloudy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2706491877"/>
                  </a:ext>
                </a:extLst>
              </a:tr>
              <a:tr h="306303">
                <a:tc>
                  <a:txBody>
                    <a:bodyPr/>
                    <a:lstStyle/>
                    <a:p>
                      <a:pPr algn="ctr"/>
                      <a:r>
                        <a:rPr lang="en-US" sz="2000">
                          <a:effectLst/>
                        </a:rPr>
                        <a:t>Rainy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0.05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0.10</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a:effectLst/>
                        </a:rPr>
                        <a:t>0.35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2000" dirty="0">
                          <a:effectLst/>
                        </a:rPr>
                        <a:t>0.5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3026026072"/>
                  </a:ext>
                </a:extLst>
              </a:tr>
            </a:tbl>
          </a:graphicData>
        </a:graphic>
      </p:graphicFrame>
      <p:graphicFrame>
        <p:nvGraphicFramePr>
          <p:cNvPr id="5" name="表格 4">
            <a:extLst>
              <a:ext uri="{FF2B5EF4-FFF2-40B4-BE49-F238E27FC236}">
                <a16:creationId xmlns:a16="http://schemas.microsoft.com/office/drawing/2014/main" id="{C2F6BF74-76E5-4017-B905-555DF1645BBC}"/>
              </a:ext>
            </a:extLst>
          </p:cNvPr>
          <p:cNvGraphicFramePr>
            <a:graphicFrameLocks noGrp="1"/>
          </p:cNvGraphicFramePr>
          <p:nvPr/>
        </p:nvGraphicFramePr>
        <p:xfrm>
          <a:off x="7570964" y="2700877"/>
          <a:ext cx="4621036" cy="1706880"/>
        </p:xfrm>
        <a:graphic>
          <a:graphicData uri="http://schemas.openxmlformats.org/drawingml/2006/table">
            <a:tbl>
              <a:tblPr/>
              <a:tblGrid>
                <a:gridCol w="1155259">
                  <a:extLst>
                    <a:ext uri="{9D8B030D-6E8A-4147-A177-3AD203B41FA5}">
                      <a16:colId xmlns:a16="http://schemas.microsoft.com/office/drawing/2014/main" val="3165687748"/>
                    </a:ext>
                  </a:extLst>
                </a:gridCol>
                <a:gridCol w="1155259">
                  <a:extLst>
                    <a:ext uri="{9D8B030D-6E8A-4147-A177-3AD203B41FA5}">
                      <a16:colId xmlns:a16="http://schemas.microsoft.com/office/drawing/2014/main" val="1575585633"/>
                    </a:ext>
                  </a:extLst>
                </a:gridCol>
                <a:gridCol w="1155259">
                  <a:extLst>
                    <a:ext uri="{9D8B030D-6E8A-4147-A177-3AD203B41FA5}">
                      <a16:colId xmlns:a16="http://schemas.microsoft.com/office/drawing/2014/main" val="3552945881"/>
                    </a:ext>
                  </a:extLst>
                </a:gridCol>
                <a:gridCol w="1155259">
                  <a:extLst>
                    <a:ext uri="{9D8B030D-6E8A-4147-A177-3AD203B41FA5}">
                      <a16:colId xmlns:a16="http://schemas.microsoft.com/office/drawing/2014/main" val="2282557886"/>
                    </a:ext>
                  </a:extLst>
                </a:gridCol>
              </a:tblGrid>
              <a:tr h="0">
                <a:tc>
                  <a:txBody>
                    <a:bodyPr/>
                    <a:lstStyle/>
                    <a:p>
                      <a:pPr algn="ctr"/>
                      <a:r>
                        <a:rPr lang="zh-CN" altLang="en-US" sz="1800" dirty="0">
                          <a:effectLst/>
                        </a:rPr>
                        <a:t> </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1800" dirty="0">
                          <a:effectLst/>
                        </a:rPr>
                        <a:t>Sunny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1800" dirty="0">
                          <a:effectLst/>
                        </a:rPr>
                        <a:t>Cloudy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1800">
                          <a:effectLst/>
                        </a:rPr>
                        <a:t>Rainy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068386592"/>
                  </a:ext>
                </a:extLst>
              </a:tr>
              <a:tr h="0">
                <a:tc>
                  <a:txBody>
                    <a:bodyPr/>
                    <a:lstStyle/>
                    <a:p>
                      <a:pPr algn="ctr"/>
                      <a:r>
                        <a:rPr lang="en-US" sz="1800" dirty="0">
                          <a:effectLst/>
                        </a:rPr>
                        <a:t>Sunny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a:effectLst/>
                        </a:rPr>
                        <a:t>0.5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dirty="0">
                          <a:effectLst/>
                        </a:rPr>
                        <a:t>0.375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a:effectLst/>
                        </a:rPr>
                        <a:t>0.125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208291597"/>
                  </a:ext>
                </a:extLst>
              </a:tr>
              <a:tr h="0">
                <a:tc>
                  <a:txBody>
                    <a:bodyPr/>
                    <a:lstStyle/>
                    <a:p>
                      <a:pPr algn="ctr"/>
                      <a:r>
                        <a:rPr lang="en-US" sz="1800">
                          <a:effectLst/>
                        </a:rPr>
                        <a:t>Cloudy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dirty="0">
                          <a:effectLst/>
                        </a:rPr>
                        <a:t>0.125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dirty="0">
                          <a:effectLst/>
                        </a:rPr>
                        <a:t>0.625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2464831903"/>
                  </a:ext>
                </a:extLst>
              </a:tr>
              <a:tr h="0">
                <a:tc>
                  <a:txBody>
                    <a:bodyPr/>
                    <a:lstStyle/>
                    <a:p>
                      <a:pPr algn="ctr"/>
                      <a:r>
                        <a:rPr lang="en-US" sz="1800">
                          <a:effectLst/>
                        </a:rPr>
                        <a:t>Rainy</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a:effectLst/>
                        </a:rPr>
                        <a:t>0.25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dirty="0">
                          <a:effectLst/>
                        </a:rPr>
                        <a:t>0.375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dirty="0">
                          <a:effectLst/>
                        </a:rPr>
                        <a:t>0.375</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350658226"/>
                  </a:ext>
                </a:extLst>
              </a:tr>
            </a:tbl>
          </a:graphicData>
        </a:graphic>
      </p:graphicFrame>
      <p:sp>
        <p:nvSpPr>
          <p:cNvPr id="2" name="内容占位符 1">
            <a:extLst>
              <a:ext uri="{FF2B5EF4-FFF2-40B4-BE49-F238E27FC236}">
                <a16:creationId xmlns:a16="http://schemas.microsoft.com/office/drawing/2014/main" id="{760D858D-EC36-4D4B-B857-A761727559EE}"/>
              </a:ext>
            </a:extLst>
          </p:cNvPr>
          <p:cNvSpPr>
            <a:spLocks noGrp="1"/>
          </p:cNvSpPr>
          <p:nvPr>
            <p:ph sz="quarter" idx="10"/>
          </p:nvPr>
        </p:nvSpPr>
        <p:spPr>
          <a:xfrm>
            <a:off x="-36785" y="1094784"/>
            <a:ext cx="7860978" cy="5498529"/>
          </a:xfrm>
        </p:spPr>
        <p:txBody>
          <a:bodyPr>
            <a:normAutofit/>
          </a:bodyPr>
          <a:lstStyle/>
          <a:p>
            <a:pPr marL="0" indent="0">
              <a:spcBef>
                <a:spcPts val="100"/>
              </a:spcBef>
              <a:spcAft>
                <a:spcPts val="100"/>
              </a:spcAft>
              <a:buNone/>
            </a:pPr>
            <a:r>
              <a:rPr lang="zh-CN" altLang="en-US" sz="2400" dirty="0"/>
              <a:t>（</a:t>
            </a:r>
            <a:r>
              <a:rPr lang="en-US" altLang="zh-CN" sz="2400" dirty="0"/>
              <a:t>3</a:t>
            </a:r>
            <a:r>
              <a:rPr lang="zh-CN" altLang="en-US" sz="2400" dirty="0"/>
              <a:t>）</a:t>
            </a:r>
            <a:r>
              <a:rPr lang="en-US" altLang="zh-CN" sz="2400" dirty="0"/>
              <a:t>Day3</a:t>
            </a:r>
            <a:r>
              <a:rPr lang="zh-CN" altLang="en-US" sz="2400" dirty="0"/>
              <a:t>的天气又取决于</a:t>
            </a:r>
            <a:r>
              <a:rPr lang="en-US" altLang="zh-CN" sz="2400" dirty="0"/>
              <a:t>Day2</a:t>
            </a:r>
            <a:r>
              <a:rPr lang="zh-CN" altLang="en-US" sz="2400" dirty="0"/>
              <a:t>的天气状况，同时也受</a:t>
            </a:r>
            <a:r>
              <a:rPr lang="en-US" altLang="zh-CN" sz="2400" dirty="0"/>
              <a:t>Day3</a:t>
            </a:r>
            <a:r>
              <a:rPr lang="zh-CN" altLang="en-US" sz="2400" dirty="0"/>
              <a:t>观察的海藻情况影响。</a:t>
            </a:r>
          </a:p>
          <a:p>
            <a:pPr marL="0" indent="0">
              <a:buNone/>
            </a:pPr>
            <a:r>
              <a:rPr lang="zh-CN" altLang="en-US" dirty="0"/>
              <a:t>　　</a:t>
            </a:r>
            <a:r>
              <a:rPr lang="en-US" altLang="zh-CN" dirty="0"/>
              <a:t>P(Day3-Sunny)= max{ P(Day2-Sunny)*0.5, P(Day2-				Cloudy)*0.25,  P(Day2-Rainy)*0.25} *0.05;</a:t>
            </a:r>
          </a:p>
          <a:p>
            <a:pPr marL="0" indent="0">
              <a:buNone/>
            </a:pPr>
            <a:r>
              <a:rPr lang="zh-CN" altLang="en-US" dirty="0"/>
              <a:t>　　</a:t>
            </a:r>
            <a:r>
              <a:rPr lang="en-US" altLang="zh-CN" dirty="0"/>
              <a:t>P(Day3-Cloudy)= max{ P(Day2-Sunny)*0.375,  P(Day2-			Cloudy)*0.125, P(Day2-Rainy)*0.625} *0.25;</a:t>
            </a:r>
          </a:p>
          <a:p>
            <a:pPr marL="0" indent="0">
              <a:buNone/>
            </a:pPr>
            <a:r>
              <a:rPr lang="zh-CN" altLang="en-US" dirty="0"/>
              <a:t>　　</a:t>
            </a:r>
            <a:r>
              <a:rPr lang="en-US" altLang="zh-CN" dirty="0"/>
              <a:t>P(Day3-Rainy)= max{ P(Day2-Sunny)*0.125,  P(Day2-			Cloudy)*0.625, P(Day2-Rainy)*0.375} *0. 05;</a:t>
            </a:r>
          </a:p>
          <a:p>
            <a:pPr marL="457200" lvl="1" indent="0">
              <a:spcBef>
                <a:spcPts val="100"/>
              </a:spcBef>
              <a:spcAft>
                <a:spcPts val="100"/>
              </a:spcAft>
              <a:buNone/>
            </a:pPr>
            <a:r>
              <a:rPr lang="zh-CN" altLang="en-US" sz="2400" dirty="0"/>
              <a:t>得到</a:t>
            </a:r>
            <a:r>
              <a:rPr lang="en-US" altLang="zh-CN" sz="2400" dirty="0"/>
              <a:t>P(Day3-Rainy)</a:t>
            </a:r>
            <a:r>
              <a:rPr lang="zh-CN" altLang="en-US" sz="2400" dirty="0"/>
              <a:t>最大，得出第</a:t>
            </a:r>
            <a:r>
              <a:rPr lang="en-US" altLang="zh-CN" sz="2400" dirty="0"/>
              <a:t>3</a:t>
            </a:r>
            <a:r>
              <a:rPr lang="zh-CN" altLang="en-US" sz="2400" dirty="0"/>
              <a:t>天</a:t>
            </a:r>
            <a:r>
              <a:rPr lang="en-US" altLang="zh-CN" sz="2400" dirty="0"/>
              <a:t>Rainy</a:t>
            </a:r>
            <a:r>
              <a:rPr lang="zh-CN" altLang="en-US" sz="2400" dirty="0"/>
              <a:t>的概率</a:t>
            </a:r>
            <a:endParaRPr lang="en-US" altLang="zh-CN" sz="2400" dirty="0"/>
          </a:p>
          <a:p>
            <a:pPr marL="457200" lvl="1" indent="0">
              <a:spcBef>
                <a:spcPts val="100"/>
              </a:spcBef>
              <a:spcAft>
                <a:spcPts val="100"/>
              </a:spcAft>
              <a:buNone/>
            </a:pPr>
            <a:r>
              <a:rPr lang="zh-CN" altLang="en-US" sz="2400" dirty="0"/>
              <a:t>最大。故</a:t>
            </a:r>
            <a:r>
              <a:rPr lang="en-US" altLang="zh-CN" sz="2400" dirty="0"/>
              <a:t>{ Sunny, Rainy, Rainy}</a:t>
            </a:r>
            <a:r>
              <a:rPr lang="zh-CN" altLang="en-US" sz="2400" dirty="0"/>
              <a:t>是这三天最可能</a:t>
            </a:r>
            <a:endParaRPr lang="en-US" altLang="zh-CN" sz="2400" dirty="0"/>
          </a:p>
          <a:p>
            <a:pPr marL="457200" lvl="1" indent="0">
              <a:spcBef>
                <a:spcPts val="100"/>
              </a:spcBef>
              <a:spcAft>
                <a:spcPts val="100"/>
              </a:spcAft>
              <a:buNone/>
            </a:pPr>
            <a:r>
              <a:rPr lang="zh-CN" altLang="en-US" sz="2400" dirty="0"/>
              <a:t>的天气序列。</a:t>
            </a:r>
          </a:p>
        </p:txBody>
      </p:sp>
      <p:sp>
        <p:nvSpPr>
          <p:cNvPr id="3" name="标题 2">
            <a:extLst>
              <a:ext uri="{FF2B5EF4-FFF2-40B4-BE49-F238E27FC236}">
                <a16:creationId xmlns:a16="http://schemas.microsoft.com/office/drawing/2014/main" id="{842C2619-53AB-4275-A32E-FAB2C8C8CD33}"/>
              </a:ext>
            </a:extLst>
          </p:cNvPr>
          <p:cNvSpPr>
            <a:spLocks noGrp="1"/>
          </p:cNvSpPr>
          <p:nvPr>
            <p:ph type="title"/>
          </p:nvPr>
        </p:nvSpPr>
        <p:spPr/>
        <p:txBody>
          <a:bodyPr/>
          <a:lstStyle/>
          <a:p>
            <a:r>
              <a:rPr lang="en-US" altLang="zh-CN" dirty="0"/>
              <a:t>(Dry, Damp, Soggy)</a:t>
            </a:r>
            <a:endParaRPr lang="zh-CN" altLang="en-US" dirty="0"/>
          </a:p>
        </p:txBody>
      </p:sp>
      <p:graphicFrame>
        <p:nvGraphicFramePr>
          <p:cNvPr id="4" name="表格 3">
            <a:extLst>
              <a:ext uri="{FF2B5EF4-FFF2-40B4-BE49-F238E27FC236}">
                <a16:creationId xmlns:a16="http://schemas.microsoft.com/office/drawing/2014/main" id="{0A6813BD-5D0E-4D0C-A481-AC17C8E5F1B4}"/>
              </a:ext>
            </a:extLst>
          </p:cNvPr>
          <p:cNvGraphicFramePr>
            <a:graphicFrameLocks noGrp="1"/>
          </p:cNvGraphicFramePr>
          <p:nvPr/>
        </p:nvGraphicFramePr>
        <p:xfrm>
          <a:off x="8503144" y="1377110"/>
          <a:ext cx="3672408" cy="956562"/>
        </p:xfrm>
        <a:graphic>
          <a:graphicData uri="http://schemas.openxmlformats.org/drawingml/2006/table">
            <a:tbl>
              <a:tblPr/>
              <a:tblGrid>
                <a:gridCol w="1203734">
                  <a:extLst>
                    <a:ext uri="{9D8B030D-6E8A-4147-A177-3AD203B41FA5}">
                      <a16:colId xmlns:a16="http://schemas.microsoft.com/office/drawing/2014/main" val="2366075054"/>
                    </a:ext>
                  </a:extLst>
                </a:gridCol>
                <a:gridCol w="1162929">
                  <a:extLst>
                    <a:ext uri="{9D8B030D-6E8A-4147-A177-3AD203B41FA5}">
                      <a16:colId xmlns:a16="http://schemas.microsoft.com/office/drawing/2014/main" val="1693458238"/>
                    </a:ext>
                  </a:extLst>
                </a:gridCol>
                <a:gridCol w="1305745">
                  <a:extLst>
                    <a:ext uri="{9D8B030D-6E8A-4147-A177-3AD203B41FA5}">
                      <a16:colId xmlns:a16="http://schemas.microsoft.com/office/drawing/2014/main" val="2287690898"/>
                    </a:ext>
                  </a:extLst>
                </a:gridCol>
              </a:tblGrid>
              <a:tr h="490066">
                <a:tc>
                  <a:txBody>
                    <a:bodyPr/>
                    <a:lstStyle/>
                    <a:p>
                      <a:pPr algn="ctr"/>
                      <a:r>
                        <a:rPr lang="en-US" sz="1800" dirty="0">
                          <a:solidFill>
                            <a:srgbClr val="000000"/>
                          </a:solidFill>
                          <a:effectLst/>
                        </a:rPr>
                        <a:t>Sunny</a:t>
                      </a:r>
                      <a:endParaRPr lang="en-US" sz="1800" dirty="0">
                        <a:effectLst/>
                      </a:endParaRP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1800" dirty="0">
                          <a:solidFill>
                            <a:srgbClr val="000000"/>
                          </a:solidFill>
                          <a:effectLst/>
                        </a:rPr>
                        <a:t>Cloudy</a:t>
                      </a:r>
                      <a:endParaRPr lang="en-US" sz="1800" dirty="0">
                        <a:effectLst/>
                      </a:endParaRP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sz="1800" dirty="0">
                          <a:solidFill>
                            <a:srgbClr val="000000"/>
                          </a:solidFill>
                          <a:effectLst/>
                        </a:rPr>
                        <a:t>Rainy</a:t>
                      </a:r>
                      <a:endParaRPr lang="en-US" sz="1800" dirty="0">
                        <a:effectLst/>
                      </a:endParaRP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3790882910"/>
                  </a:ext>
                </a:extLst>
              </a:tr>
              <a:tr h="466496">
                <a:tc>
                  <a:txBody>
                    <a:bodyPr/>
                    <a:lstStyle/>
                    <a:p>
                      <a:pPr algn="ctr"/>
                      <a:r>
                        <a:rPr lang="en-US" altLang="zh-CN" sz="1800">
                          <a:effectLst/>
                        </a:rPr>
                        <a:t>0.63</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dirty="0">
                          <a:effectLst/>
                        </a:rPr>
                        <a:t>0.17</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c>
                  <a:txBody>
                    <a:bodyPr/>
                    <a:lstStyle/>
                    <a:p>
                      <a:pPr algn="ctr"/>
                      <a:r>
                        <a:rPr lang="en-US" altLang="zh-CN" sz="1800" dirty="0">
                          <a:effectLst/>
                        </a:rPr>
                        <a:t>0.20</a:t>
                      </a:r>
                    </a:p>
                  </a:txBody>
                  <a:tcPr marL="133350" marR="133350" marT="76200" marB="76200" anchor="ctr">
                    <a:lnL w="9525" cap="flat" cmpd="sng" algn="ctr">
                      <a:solidFill>
                        <a:srgbClr val="C0C0C0"/>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extLst>
                  <a:ext uri="{0D108BD9-81ED-4DB2-BD59-A6C34878D82A}">
                    <a16:rowId xmlns:a16="http://schemas.microsoft.com/office/drawing/2014/main" val="1242635578"/>
                  </a:ext>
                </a:extLst>
              </a:tr>
            </a:tbl>
          </a:graphicData>
        </a:graphic>
      </p:graphicFrame>
    </p:spTree>
    <p:extLst>
      <p:ext uri="{BB962C8B-B14F-4D97-AF65-F5344CB8AC3E}">
        <p14:creationId xmlns:p14="http://schemas.microsoft.com/office/powerpoint/2010/main" val="37121642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dirty="0"/>
              <a:t>自动句读的实现</a:t>
            </a:r>
          </a:p>
        </p:txBody>
      </p:sp>
      <p:sp>
        <p:nvSpPr>
          <p:cNvPr id="3" name="文本框 2"/>
          <p:cNvSpPr txBox="1"/>
          <p:nvPr/>
        </p:nvSpPr>
        <p:spPr>
          <a:xfrm>
            <a:off x="767408" y="1456700"/>
            <a:ext cx="864096" cy="1631216"/>
          </a:xfrm>
          <a:prstGeom prst="rect">
            <a:avLst/>
          </a:prstGeom>
          <a:noFill/>
        </p:spPr>
        <p:txBody>
          <a:bodyPr wrap="square" rtlCol="0">
            <a:spAutoFit/>
          </a:bodyPr>
          <a:lstStyle/>
          <a:p>
            <a:r>
              <a:rPr lang="en-US" altLang="zh-CN" sz="10000" b="1" i="1" dirty="0">
                <a:solidFill>
                  <a:srgbClr val="009241"/>
                </a:solidFill>
                <a:latin typeface="Arial" panose="020B0604020202020204" pitchFamily="34" charset="0"/>
                <a:cs typeface="Arial" panose="020B0604020202020204" pitchFamily="34" charset="0"/>
              </a:rPr>
              <a:t>5</a:t>
            </a:r>
            <a:endParaRPr lang="zh-CN" altLang="en-US" sz="10000" b="1" i="1" dirty="0">
              <a:solidFill>
                <a:srgbClr val="009241"/>
              </a:solidFill>
              <a:latin typeface="Arial" panose="020B0604020202020204" pitchFamily="34" charset="0"/>
              <a:cs typeface="Arial" panose="020B0604020202020204" pitchFamily="34" charset="0"/>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919" r="50001"/>
          <a:stretch/>
        </p:blipFill>
        <p:spPr>
          <a:xfrm>
            <a:off x="10823848" y="4319937"/>
            <a:ext cx="1368152" cy="2538063"/>
          </a:xfrm>
          <a:prstGeom prst="rect">
            <a:avLst/>
          </a:prstGeom>
          <a:effectLst/>
        </p:spPr>
      </p:pic>
      <p:pic>
        <p:nvPicPr>
          <p:cNvPr id="5" name="图片 4" descr="屏幕剪辑"/>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40416" y="140338"/>
            <a:ext cx="1937208" cy="882779"/>
          </a:xfrm>
          <a:prstGeom prst="rect">
            <a:avLst/>
          </a:prstGeom>
        </p:spPr>
      </p:pic>
    </p:spTree>
    <p:extLst>
      <p:ext uri="{BB962C8B-B14F-4D97-AF65-F5344CB8AC3E}">
        <p14:creationId xmlns:p14="http://schemas.microsoft.com/office/powerpoint/2010/main" val="19634762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整体流程</a:t>
            </a:r>
          </a:p>
        </p:txBody>
      </p:sp>
      <p:pic>
        <p:nvPicPr>
          <p:cNvPr id="19" name="图片 18"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0416" y="140338"/>
            <a:ext cx="1937208" cy="882779"/>
          </a:xfrm>
          <a:prstGeom prst="rect">
            <a:avLst/>
          </a:prstGeom>
        </p:spPr>
      </p:pic>
      <p:grpSp>
        <p:nvGrpSpPr>
          <p:cNvPr id="2" name="组合 1">
            <a:extLst>
              <a:ext uri="{FF2B5EF4-FFF2-40B4-BE49-F238E27FC236}">
                <a16:creationId xmlns:a16="http://schemas.microsoft.com/office/drawing/2014/main" id="{188901D6-D790-423D-A86E-8090FD06C20B}"/>
              </a:ext>
            </a:extLst>
          </p:cNvPr>
          <p:cNvGrpSpPr/>
          <p:nvPr/>
        </p:nvGrpSpPr>
        <p:grpSpPr>
          <a:xfrm>
            <a:off x="1848074" y="2141960"/>
            <a:ext cx="8495852" cy="2574079"/>
            <a:chOff x="1141240" y="2276872"/>
            <a:chExt cx="8495852" cy="2574079"/>
          </a:xfrm>
        </p:grpSpPr>
        <p:sp>
          <p:nvSpPr>
            <p:cNvPr id="4" name="矩形 3">
              <a:extLst>
                <a:ext uri="{FF2B5EF4-FFF2-40B4-BE49-F238E27FC236}">
                  <a16:creationId xmlns:a16="http://schemas.microsoft.com/office/drawing/2014/main" id="{738CEAD2-3F7E-4A7A-A691-74AD8B21517F}"/>
                </a:ext>
              </a:extLst>
            </p:cNvPr>
            <p:cNvSpPr/>
            <p:nvPr/>
          </p:nvSpPr>
          <p:spPr>
            <a:xfrm>
              <a:off x="1141240" y="2276872"/>
              <a:ext cx="2376264" cy="103126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tx1"/>
                  </a:solidFill>
                </a:rPr>
                <a:t>规范化：</a:t>
              </a:r>
              <a:endParaRPr lang="en-US" altLang="zh-CN" sz="2000" dirty="0">
                <a:solidFill>
                  <a:schemeClr val="tx1"/>
                </a:solidFill>
              </a:endParaRPr>
            </a:p>
            <a:p>
              <a:r>
                <a:rPr lang="zh-CN" altLang="en-US" sz="2000" dirty="0">
                  <a:solidFill>
                    <a:schemeClr val="tx1"/>
                  </a:solidFill>
                </a:rPr>
                <a:t>繁体中文，</a:t>
              </a:r>
              <a:r>
                <a:rPr lang="en-US" altLang="zh-CN" sz="2000" dirty="0">
                  <a:solidFill>
                    <a:schemeClr val="tx1"/>
                  </a:solidFill>
                </a:rPr>
                <a:t>UTF-8</a:t>
              </a:r>
              <a:r>
                <a:rPr lang="zh-CN" altLang="en-US" sz="2000" dirty="0">
                  <a:solidFill>
                    <a:schemeClr val="tx1"/>
                  </a:solidFill>
                </a:rPr>
                <a:t>，去掉换行空格</a:t>
              </a:r>
            </a:p>
          </p:txBody>
        </p:sp>
        <p:sp>
          <p:nvSpPr>
            <p:cNvPr id="9" name="矩形 8">
              <a:extLst>
                <a:ext uri="{FF2B5EF4-FFF2-40B4-BE49-F238E27FC236}">
                  <a16:creationId xmlns:a16="http://schemas.microsoft.com/office/drawing/2014/main" id="{C884F9CB-010E-40F8-A893-59442802BF16}"/>
                </a:ext>
              </a:extLst>
            </p:cNvPr>
            <p:cNvSpPr/>
            <p:nvPr/>
          </p:nvSpPr>
          <p:spPr>
            <a:xfrm>
              <a:off x="4194684" y="2276872"/>
              <a:ext cx="2376264" cy="103126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rPr>
                <a:t>对每个字添加标记</a:t>
              </a:r>
              <a:endParaRPr lang="en-US" altLang="zh-CN" sz="2000" dirty="0">
                <a:solidFill>
                  <a:schemeClr val="tx1"/>
                </a:solidFill>
              </a:endParaRPr>
            </a:p>
          </p:txBody>
        </p:sp>
        <p:cxnSp>
          <p:nvCxnSpPr>
            <p:cNvPr id="6" name="直接箭头连接符 5">
              <a:extLst>
                <a:ext uri="{FF2B5EF4-FFF2-40B4-BE49-F238E27FC236}">
                  <a16:creationId xmlns:a16="http://schemas.microsoft.com/office/drawing/2014/main" id="{6C7400C9-48FB-4033-B977-F729D573428D}"/>
                </a:ext>
              </a:extLst>
            </p:cNvPr>
            <p:cNvCxnSpPr>
              <a:cxnSpLocks/>
              <a:stCxn id="4" idx="3"/>
              <a:endCxn id="9" idx="1"/>
            </p:cNvCxnSpPr>
            <p:nvPr/>
          </p:nvCxnSpPr>
          <p:spPr>
            <a:xfrm>
              <a:off x="3517504" y="2792502"/>
              <a:ext cx="67718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04381D03-91C2-4FDA-B362-D533F368C480}"/>
                </a:ext>
              </a:extLst>
            </p:cNvPr>
            <p:cNvSpPr/>
            <p:nvPr/>
          </p:nvSpPr>
          <p:spPr>
            <a:xfrm>
              <a:off x="7248128" y="2276872"/>
              <a:ext cx="2376264" cy="103126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rPr>
                <a:t>计算相关概率</a:t>
              </a:r>
              <a:endParaRPr lang="en-US" altLang="zh-CN" sz="2000" dirty="0">
                <a:solidFill>
                  <a:schemeClr val="tx1"/>
                </a:solidFill>
              </a:endParaRPr>
            </a:p>
          </p:txBody>
        </p:sp>
        <p:cxnSp>
          <p:nvCxnSpPr>
            <p:cNvPr id="11" name="直接箭头连接符 10">
              <a:extLst>
                <a:ext uri="{FF2B5EF4-FFF2-40B4-BE49-F238E27FC236}">
                  <a16:creationId xmlns:a16="http://schemas.microsoft.com/office/drawing/2014/main" id="{788EC147-0EF4-4253-B962-2ECE0418CF29}"/>
                </a:ext>
              </a:extLst>
            </p:cNvPr>
            <p:cNvCxnSpPr>
              <a:cxnSpLocks/>
              <a:stCxn id="9" idx="3"/>
              <a:endCxn id="10" idx="1"/>
            </p:cNvCxnSpPr>
            <p:nvPr/>
          </p:nvCxnSpPr>
          <p:spPr>
            <a:xfrm>
              <a:off x="6570948" y="2792502"/>
              <a:ext cx="67718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AEFDB382-D57F-457C-A93D-F5AB064BC6C4}"/>
                </a:ext>
              </a:extLst>
            </p:cNvPr>
            <p:cNvSpPr/>
            <p:nvPr/>
          </p:nvSpPr>
          <p:spPr>
            <a:xfrm>
              <a:off x="4169334" y="3819691"/>
              <a:ext cx="2376264" cy="103126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rPr>
                <a:t>利用</a:t>
              </a:r>
              <a:r>
                <a:rPr lang="en-US" altLang="zh-CN" sz="2000" dirty="0">
                  <a:solidFill>
                    <a:schemeClr val="tx1"/>
                  </a:solidFill>
                </a:rPr>
                <a:t>Viterbi</a:t>
              </a:r>
              <a:r>
                <a:rPr lang="zh-CN" altLang="en-US" sz="2000" dirty="0">
                  <a:solidFill>
                    <a:schemeClr val="tx1"/>
                  </a:solidFill>
                </a:rPr>
                <a:t>算法，给出对应标记序列</a:t>
              </a:r>
              <a:endParaRPr lang="zh-CN" altLang="en-US" sz="2400" dirty="0">
                <a:solidFill>
                  <a:schemeClr val="tx1"/>
                </a:solidFill>
              </a:endParaRPr>
            </a:p>
          </p:txBody>
        </p:sp>
        <p:sp>
          <p:nvSpPr>
            <p:cNvPr id="13" name="矩形 12">
              <a:extLst>
                <a:ext uri="{FF2B5EF4-FFF2-40B4-BE49-F238E27FC236}">
                  <a16:creationId xmlns:a16="http://schemas.microsoft.com/office/drawing/2014/main" id="{B8B1867D-8DA8-44CD-9FA5-5DB0F8BE653A}"/>
                </a:ext>
              </a:extLst>
            </p:cNvPr>
            <p:cNvSpPr/>
            <p:nvPr/>
          </p:nvSpPr>
          <p:spPr>
            <a:xfrm>
              <a:off x="7248128" y="3819691"/>
              <a:ext cx="2376264" cy="103126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rPr>
                <a:t>输入无标点文本</a:t>
              </a:r>
            </a:p>
          </p:txBody>
        </p:sp>
        <p:sp>
          <p:nvSpPr>
            <p:cNvPr id="14" name="矩形 13">
              <a:extLst>
                <a:ext uri="{FF2B5EF4-FFF2-40B4-BE49-F238E27FC236}">
                  <a16:creationId xmlns:a16="http://schemas.microsoft.com/office/drawing/2014/main" id="{A05A8FCE-95FD-45A1-AAA8-148CA41CB893}"/>
                </a:ext>
              </a:extLst>
            </p:cNvPr>
            <p:cNvSpPr/>
            <p:nvPr/>
          </p:nvSpPr>
          <p:spPr>
            <a:xfrm>
              <a:off x="1141240" y="3819691"/>
              <a:ext cx="2376264" cy="103126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rPr>
                <a:t>输出断句后文本</a:t>
              </a:r>
              <a:endParaRPr lang="zh-CN" altLang="en-US" sz="2400" dirty="0">
                <a:solidFill>
                  <a:schemeClr val="tx1"/>
                </a:solidFill>
              </a:endParaRPr>
            </a:p>
          </p:txBody>
        </p:sp>
        <p:cxnSp>
          <p:nvCxnSpPr>
            <p:cNvPr id="15" name="直接箭头连接符 14">
              <a:extLst>
                <a:ext uri="{FF2B5EF4-FFF2-40B4-BE49-F238E27FC236}">
                  <a16:creationId xmlns:a16="http://schemas.microsoft.com/office/drawing/2014/main" id="{B1CDE710-7072-47A9-808A-92DFDB52E421}"/>
                </a:ext>
              </a:extLst>
            </p:cNvPr>
            <p:cNvCxnSpPr>
              <a:cxnSpLocks/>
              <a:stCxn id="13" idx="1"/>
              <a:endCxn id="12" idx="3"/>
            </p:cNvCxnSpPr>
            <p:nvPr/>
          </p:nvCxnSpPr>
          <p:spPr>
            <a:xfrm flipH="1">
              <a:off x="6545598" y="4335321"/>
              <a:ext cx="70253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a:extLst>
                <a:ext uri="{FF2B5EF4-FFF2-40B4-BE49-F238E27FC236}">
                  <a16:creationId xmlns:a16="http://schemas.microsoft.com/office/drawing/2014/main" id="{FC171001-EF99-4314-869C-0558956C537D}"/>
                </a:ext>
              </a:extLst>
            </p:cNvPr>
            <p:cNvCxnSpPr>
              <a:cxnSpLocks/>
              <a:stCxn id="12" idx="1"/>
              <a:endCxn id="14" idx="3"/>
            </p:cNvCxnSpPr>
            <p:nvPr/>
          </p:nvCxnSpPr>
          <p:spPr>
            <a:xfrm flipH="1">
              <a:off x="3517504" y="4335321"/>
              <a:ext cx="65183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2" name="连接符: 肘形 21">
              <a:extLst>
                <a:ext uri="{FF2B5EF4-FFF2-40B4-BE49-F238E27FC236}">
                  <a16:creationId xmlns:a16="http://schemas.microsoft.com/office/drawing/2014/main" id="{B6537AE5-CEB4-4B98-AF39-8DFD0D1C260A}"/>
                </a:ext>
              </a:extLst>
            </p:cNvPr>
            <p:cNvCxnSpPr>
              <a:cxnSpLocks/>
              <a:stCxn id="10" idx="3"/>
              <a:endCxn id="13" idx="3"/>
            </p:cNvCxnSpPr>
            <p:nvPr/>
          </p:nvCxnSpPr>
          <p:spPr>
            <a:xfrm>
              <a:off x="9624392" y="2792502"/>
              <a:ext cx="12700" cy="1542819"/>
            </a:xfrm>
            <a:prstGeom prst="bentConnector3">
              <a:avLst>
                <a:gd name="adj1" fmla="val 5648276"/>
              </a:avLst>
            </a:prstGeom>
            <a:ln w="57150">
              <a:tailEnd type="triangle"/>
            </a:ln>
          </p:spPr>
          <p:style>
            <a:lnRef idx="1">
              <a:schemeClr val="accent1"/>
            </a:lnRef>
            <a:fillRef idx="0">
              <a:schemeClr val="accent1"/>
            </a:fillRef>
            <a:effectRef idx="0">
              <a:schemeClr val="accent1"/>
            </a:effectRef>
            <a:fontRef idx="minor">
              <a:schemeClr val="tx1"/>
            </a:fontRef>
          </p:style>
        </p:cxnSp>
      </p:grpSp>
      <p:cxnSp>
        <p:nvCxnSpPr>
          <p:cNvPr id="7" name="直接连接符 6">
            <a:extLst>
              <a:ext uri="{FF2B5EF4-FFF2-40B4-BE49-F238E27FC236}">
                <a16:creationId xmlns:a16="http://schemas.microsoft.com/office/drawing/2014/main" id="{3A2CB9AA-5F82-42A8-82FD-FA3B8A4DF3C6}"/>
              </a:ext>
            </a:extLst>
          </p:cNvPr>
          <p:cNvCxnSpPr/>
          <p:nvPr/>
        </p:nvCxnSpPr>
        <p:spPr>
          <a:xfrm>
            <a:off x="623392" y="3428999"/>
            <a:ext cx="11305256" cy="0"/>
          </a:xfrm>
          <a:prstGeom prst="line">
            <a:avLst/>
          </a:prstGeom>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22396325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dirty="0"/>
          </a:p>
        </p:txBody>
      </p:sp>
      <p:pic>
        <p:nvPicPr>
          <p:cNvPr id="19" name="图片 18"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0416" y="140338"/>
            <a:ext cx="1937208" cy="882779"/>
          </a:xfrm>
          <a:prstGeom prst="rect">
            <a:avLst/>
          </a:prstGeom>
        </p:spPr>
      </p:pic>
      <p:sp>
        <p:nvSpPr>
          <p:cNvPr id="2" name="文本框 1">
            <a:extLst>
              <a:ext uri="{FF2B5EF4-FFF2-40B4-BE49-F238E27FC236}">
                <a16:creationId xmlns:a16="http://schemas.microsoft.com/office/drawing/2014/main" id="{D890FC5A-23B0-459F-9F9F-F0521B9DD673}"/>
              </a:ext>
            </a:extLst>
          </p:cNvPr>
          <p:cNvSpPr txBox="1"/>
          <p:nvPr/>
        </p:nvSpPr>
        <p:spPr>
          <a:xfrm>
            <a:off x="479376" y="1412776"/>
            <a:ext cx="11161240" cy="954107"/>
          </a:xfrm>
          <a:prstGeom prst="rect">
            <a:avLst/>
          </a:prstGeom>
          <a:noFill/>
        </p:spPr>
        <p:txBody>
          <a:bodyPr wrap="square" rtlCol="0">
            <a:spAutoFit/>
          </a:bodyPr>
          <a:lstStyle/>
          <a:p>
            <a:r>
              <a:rPr lang="zh-CN" altLang="en-US" sz="2800" b="1" dirty="0"/>
              <a:t>语料</a:t>
            </a:r>
            <a:r>
              <a:rPr lang="zh-CN" altLang="en-US" sz="2800" dirty="0"/>
              <a:t>：使用网络爬虫技术，下载了带有标点的文言文 </a:t>
            </a:r>
            <a:r>
              <a:rPr lang="en-US" altLang="zh-CN" sz="2800" dirty="0"/>
              <a:t>435MB</a:t>
            </a:r>
          </a:p>
          <a:p>
            <a:r>
              <a:rPr lang="en-US" altLang="zh-CN" sz="2800" dirty="0"/>
              <a:t>	</a:t>
            </a:r>
            <a:r>
              <a:rPr lang="zh-CN" altLang="en-US" sz="2800" dirty="0"/>
              <a:t>其中，</a:t>
            </a:r>
            <a:r>
              <a:rPr lang="en-US" altLang="zh-CN" sz="2800" dirty="0"/>
              <a:t>390MB</a:t>
            </a:r>
            <a:r>
              <a:rPr lang="zh-CN" altLang="en-US" sz="2800" dirty="0"/>
              <a:t>（</a:t>
            </a:r>
            <a:r>
              <a:rPr lang="en-US" altLang="zh-CN" sz="2800" dirty="0"/>
              <a:t>90%</a:t>
            </a:r>
            <a:r>
              <a:rPr lang="zh-CN" altLang="en-US" sz="2800" dirty="0"/>
              <a:t>）用于训练；</a:t>
            </a:r>
            <a:r>
              <a:rPr lang="en-US" altLang="zh-CN" sz="2800" dirty="0"/>
              <a:t>45MB</a:t>
            </a:r>
            <a:r>
              <a:rPr lang="zh-CN" altLang="en-US" sz="2800" dirty="0"/>
              <a:t>（</a:t>
            </a:r>
            <a:r>
              <a:rPr lang="en-US" altLang="zh-CN" sz="2800" dirty="0"/>
              <a:t>10%</a:t>
            </a:r>
            <a:r>
              <a:rPr lang="zh-CN" altLang="en-US" sz="2800" dirty="0"/>
              <a:t>）用于测试。</a:t>
            </a:r>
          </a:p>
        </p:txBody>
      </p:sp>
      <p:sp>
        <p:nvSpPr>
          <p:cNvPr id="10" name="文本框 9">
            <a:extLst>
              <a:ext uri="{FF2B5EF4-FFF2-40B4-BE49-F238E27FC236}">
                <a16:creationId xmlns:a16="http://schemas.microsoft.com/office/drawing/2014/main" id="{3B0FF8AC-1C7A-4B27-A74F-DC9C0E7548C9}"/>
              </a:ext>
            </a:extLst>
          </p:cNvPr>
          <p:cNvSpPr txBox="1"/>
          <p:nvPr/>
        </p:nvSpPr>
        <p:spPr>
          <a:xfrm>
            <a:off x="461439" y="2428938"/>
            <a:ext cx="9001000" cy="2677656"/>
          </a:xfrm>
          <a:prstGeom prst="rect">
            <a:avLst/>
          </a:prstGeom>
          <a:noFill/>
        </p:spPr>
        <p:txBody>
          <a:bodyPr wrap="square" rtlCol="0">
            <a:spAutoFit/>
          </a:bodyPr>
          <a:lstStyle/>
          <a:p>
            <a:r>
              <a:rPr lang="zh-CN" altLang="en-US" sz="2800" b="1" dirty="0"/>
              <a:t>字标记</a:t>
            </a:r>
            <a:r>
              <a:rPr lang="zh-CN" altLang="en-US" sz="2800" dirty="0"/>
              <a:t>：</a:t>
            </a:r>
            <a:endParaRPr lang="en-US" altLang="zh-CN" sz="2800" dirty="0"/>
          </a:p>
          <a:p>
            <a:r>
              <a:rPr lang="en-US" altLang="zh-CN" sz="2800" dirty="0"/>
              <a:t>	</a:t>
            </a:r>
            <a:r>
              <a:rPr lang="zh-CN" altLang="en-US" sz="2800" dirty="0"/>
              <a:t>定义一种对字的标记，有“</a:t>
            </a:r>
            <a:r>
              <a:rPr lang="en-US" altLang="zh-CN" sz="2800" dirty="0"/>
              <a:t>h</a:t>
            </a:r>
            <a:r>
              <a:rPr lang="zh-CN" altLang="en-US" sz="2800" dirty="0"/>
              <a:t>、</a:t>
            </a:r>
            <a:r>
              <a:rPr lang="en-US" altLang="zh-CN" sz="2800" dirty="0"/>
              <a:t>a</a:t>
            </a:r>
            <a:r>
              <a:rPr lang="zh-CN" altLang="en-US" sz="2800" dirty="0"/>
              <a:t>、</a:t>
            </a:r>
            <a:r>
              <a:rPr lang="en-US" altLang="zh-CN" sz="2800" dirty="0" err="1"/>
              <a:t>i</a:t>
            </a:r>
            <a:r>
              <a:rPr lang="zh-CN" altLang="en-US" sz="2800" dirty="0"/>
              <a:t>、</a:t>
            </a:r>
            <a:r>
              <a:rPr lang="en-US" altLang="zh-CN" sz="2800" dirty="0"/>
              <a:t>x</a:t>
            </a:r>
            <a:r>
              <a:rPr lang="zh-CN" altLang="en-US" sz="2800" dirty="0"/>
              <a:t>”四种。</a:t>
            </a:r>
            <a:endParaRPr lang="en-US" altLang="zh-CN" sz="2800" dirty="0"/>
          </a:p>
          <a:p>
            <a:pPr marL="1371600" lvl="2" indent="-457200">
              <a:buFont typeface="+mj-ea"/>
              <a:buAutoNum type="circleNumDbPlain"/>
            </a:pPr>
            <a:r>
              <a:rPr lang="zh-CN" altLang="en-US" sz="2800" dirty="0"/>
              <a:t>若一个字的后面是标点，则这个字的标记是 </a:t>
            </a:r>
            <a:r>
              <a:rPr lang="en-US" altLang="zh-CN" sz="2800" dirty="0"/>
              <a:t>a</a:t>
            </a:r>
          </a:p>
          <a:p>
            <a:pPr marL="1371600" lvl="2" indent="-457200">
              <a:buFont typeface="+mj-ea"/>
              <a:buAutoNum type="circleNumDbPlain"/>
            </a:pPr>
            <a:r>
              <a:rPr lang="zh-CN" altLang="en-US" sz="2800" dirty="0"/>
              <a:t>标记为 </a:t>
            </a:r>
            <a:r>
              <a:rPr lang="en-US" altLang="zh-CN" sz="2800" dirty="0"/>
              <a:t>a </a:t>
            </a:r>
            <a:r>
              <a:rPr lang="zh-CN" altLang="en-US" sz="2800" dirty="0"/>
              <a:t>的前一个字的标记是 </a:t>
            </a:r>
            <a:r>
              <a:rPr lang="en-US" altLang="zh-CN" sz="2800" dirty="0"/>
              <a:t>h </a:t>
            </a:r>
          </a:p>
          <a:p>
            <a:pPr marL="1371600" lvl="2" indent="-457200">
              <a:buFont typeface="+mj-ea"/>
              <a:buAutoNum type="circleNumDbPlain"/>
            </a:pPr>
            <a:r>
              <a:rPr lang="zh-CN" altLang="en-US" sz="2800" dirty="0"/>
              <a:t>标记为 </a:t>
            </a:r>
            <a:r>
              <a:rPr lang="en-US" altLang="zh-CN" sz="2800" dirty="0"/>
              <a:t>a </a:t>
            </a:r>
            <a:r>
              <a:rPr lang="zh-CN" altLang="en-US" sz="2800" dirty="0"/>
              <a:t>的后一个字的标记是 </a:t>
            </a:r>
            <a:r>
              <a:rPr lang="en-US" altLang="zh-CN" sz="2800" dirty="0" err="1"/>
              <a:t>i</a:t>
            </a:r>
            <a:endParaRPr lang="en-US" altLang="zh-CN" sz="2800" dirty="0"/>
          </a:p>
          <a:p>
            <a:pPr marL="1371600" lvl="2" indent="-457200">
              <a:buFont typeface="+mj-ea"/>
              <a:buAutoNum type="circleNumDbPlain"/>
            </a:pPr>
            <a:r>
              <a:rPr lang="zh-CN" altLang="en-US" sz="2800" dirty="0"/>
              <a:t>其余字的标记为 </a:t>
            </a:r>
            <a:r>
              <a:rPr lang="en-US" altLang="zh-CN" sz="2800" dirty="0"/>
              <a:t>x</a:t>
            </a:r>
          </a:p>
        </p:txBody>
      </p:sp>
      <p:sp>
        <p:nvSpPr>
          <p:cNvPr id="8" name="矩形 7">
            <a:extLst>
              <a:ext uri="{FF2B5EF4-FFF2-40B4-BE49-F238E27FC236}">
                <a16:creationId xmlns:a16="http://schemas.microsoft.com/office/drawing/2014/main" id="{D16498E6-C2B3-496C-A061-754F2C4D995E}"/>
              </a:ext>
            </a:extLst>
          </p:cNvPr>
          <p:cNvSpPr/>
          <p:nvPr/>
        </p:nvSpPr>
        <p:spPr>
          <a:xfrm>
            <a:off x="695400" y="5168649"/>
            <a:ext cx="6768752" cy="1446550"/>
          </a:xfrm>
          <a:prstGeom prst="rect">
            <a:avLst/>
          </a:prstGeom>
        </p:spPr>
        <p:txBody>
          <a:bodyPr wrap="square">
            <a:spAutoFit/>
          </a:bodyPr>
          <a:lstStyle/>
          <a:p>
            <a:pPr>
              <a:spcBef>
                <a:spcPct val="0"/>
              </a:spcBef>
              <a:buClrTx/>
              <a:buNone/>
            </a:pPr>
            <a:r>
              <a:rPr lang="zh-CN" altLang="en-US" sz="2400" dirty="0"/>
              <a:t>例如：</a:t>
            </a:r>
            <a:r>
              <a:rPr lang="zh-CN" altLang="en-US" sz="2400" b="1" dirty="0"/>
              <a:t>原文：</a:t>
            </a:r>
            <a:r>
              <a:rPr lang="zh-TW" altLang="en-US" sz="2400" b="1" dirty="0">
                <a:solidFill>
                  <a:srgbClr val="FF0000"/>
                </a:solidFill>
                <a:latin typeface="宋体" panose="02010600030101010101" pitchFamily="2" charset="-122"/>
                <a:ea typeface="宋体" panose="02010600030101010101" pitchFamily="2" charset="-122"/>
              </a:rPr>
              <a:t>子曰：“學而時習之，不亦說乎。”</a:t>
            </a:r>
            <a:endParaRPr lang="en-US" altLang="zh-TW" sz="2000" b="1" dirty="0">
              <a:solidFill>
                <a:srgbClr val="FF0000"/>
              </a:solidFill>
              <a:latin typeface="宋体" panose="02010600030101010101" pitchFamily="2" charset="-122"/>
              <a:ea typeface="宋体" panose="02010600030101010101" pitchFamily="2" charset="-122"/>
            </a:endParaRPr>
          </a:p>
          <a:p>
            <a:pPr>
              <a:spcBef>
                <a:spcPct val="0"/>
              </a:spcBef>
              <a:buClrTx/>
              <a:buNone/>
            </a:pPr>
            <a:r>
              <a:rPr lang="en-US" altLang="zh-CN" sz="2000" b="1" dirty="0">
                <a:solidFill>
                  <a:srgbClr val="FF0000"/>
                </a:solidFill>
                <a:latin typeface="宋体" panose="02010600030101010101" pitchFamily="2" charset="-122"/>
                <a:ea typeface="宋体" panose="02010600030101010101" pitchFamily="2" charset="-122"/>
              </a:rPr>
              <a:t>	</a:t>
            </a:r>
            <a:r>
              <a:rPr lang="zh-CN" altLang="en-US" sz="2000" b="1" dirty="0">
                <a:latin typeface="宋体" panose="02010600030101010101" pitchFamily="2" charset="-122"/>
              </a:rPr>
              <a:t>字标记</a:t>
            </a:r>
            <a:r>
              <a:rPr lang="en-US" altLang="zh-CN" sz="2000" b="1" dirty="0">
                <a:latin typeface="宋体" panose="02010600030101010101" pitchFamily="2" charset="-122"/>
              </a:rPr>
              <a:t>:</a:t>
            </a:r>
            <a:r>
              <a:rPr lang="zh-TW" altLang="en-US" sz="2800" b="1" dirty="0">
                <a:solidFill>
                  <a:srgbClr val="FF0000"/>
                </a:solidFill>
                <a:latin typeface="宋体" panose="02010600030101010101" pitchFamily="2" charset="-122"/>
                <a:ea typeface="宋体" panose="02010600030101010101" pitchFamily="2" charset="-122"/>
              </a:rPr>
              <a:t>子曰學而時習之不亦說乎</a:t>
            </a:r>
            <a:endParaRPr lang="en-US" altLang="zh-CN" sz="2400" b="1" dirty="0">
              <a:solidFill>
                <a:srgbClr val="FF0000"/>
              </a:solidFill>
              <a:latin typeface="宋体" panose="02010600030101010101" pitchFamily="2" charset="-122"/>
            </a:endParaRPr>
          </a:p>
          <a:p>
            <a:pPr>
              <a:spcBef>
                <a:spcPct val="0"/>
              </a:spcBef>
              <a:buClrTx/>
              <a:buFontTx/>
              <a:buNone/>
            </a:pPr>
            <a:r>
              <a:rPr lang="en-US" altLang="zh-CN" sz="2000" dirty="0">
                <a:solidFill>
                  <a:srgbClr val="FF0000"/>
                </a:solidFill>
              </a:rPr>
              <a:t>		</a:t>
            </a:r>
            <a:r>
              <a:rPr lang="en-US" altLang="zh-CN" sz="2400" dirty="0">
                <a:solidFill>
                  <a:srgbClr val="FF0000"/>
                </a:solidFill>
              </a:rPr>
              <a:t> </a:t>
            </a:r>
            <a:r>
              <a:rPr lang="en-US" altLang="zh-CN" sz="3600" dirty="0">
                <a:solidFill>
                  <a:srgbClr val="FF0000"/>
                </a:solidFill>
              </a:rPr>
              <a:t>h a  </a:t>
            </a:r>
            <a:r>
              <a:rPr lang="en-US" altLang="zh-CN" sz="3600" dirty="0" err="1">
                <a:solidFill>
                  <a:srgbClr val="FF0000"/>
                </a:solidFill>
              </a:rPr>
              <a:t>i</a:t>
            </a:r>
            <a:r>
              <a:rPr lang="en-US" altLang="zh-CN" sz="3600" dirty="0">
                <a:solidFill>
                  <a:srgbClr val="FF0000"/>
                </a:solidFill>
              </a:rPr>
              <a:t>  x </a:t>
            </a:r>
            <a:r>
              <a:rPr lang="en-US" altLang="zh-CN" sz="3600" dirty="0" err="1">
                <a:solidFill>
                  <a:srgbClr val="FF0000"/>
                </a:solidFill>
              </a:rPr>
              <a:t>x</a:t>
            </a:r>
            <a:r>
              <a:rPr lang="en-US" altLang="zh-CN" sz="3600" dirty="0">
                <a:solidFill>
                  <a:srgbClr val="FF0000"/>
                </a:solidFill>
              </a:rPr>
              <a:t>  </a:t>
            </a:r>
            <a:r>
              <a:rPr lang="en-US" altLang="zh-TW" sz="3600" dirty="0">
                <a:solidFill>
                  <a:srgbClr val="FF0000"/>
                </a:solidFill>
                <a:ea typeface="宋体" panose="02010600030101010101" pitchFamily="2" charset="-122"/>
              </a:rPr>
              <a:t>h a  </a:t>
            </a:r>
            <a:r>
              <a:rPr lang="en-US" altLang="zh-TW" sz="3600" dirty="0" err="1">
                <a:solidFill>
                  <a:srgbClr val="FF0000"/>
                </a:solidFill>
                <a:ea typeface="宋体" panose="02010600030101010101" pitchFamily="2" charset="-122"/>
              </a:rPr>
              <a:t>i</a:t>
            </a:r>
            <a:r>
              <a:rPr lang="en-US" altLang="zh-TW" sz="3600" dirty="0">
                <a:solidFill>
                  <a:srgbClr val="FF0000"/>
                </a:solidFill>
                <a:ea typeface="宋体" panose="02010600030101010101" pitchFamily="2" charset="-122"/>
              </a:rPr>
              <a:t>  </a:t>
            </a:r>
            <a:r>
              <a:rPr lang="en-US" altLang="zh-CN" sz="3600" dirty="0">
                <a:solidFill>
                  <a:srgbClr val="FF0000"/>
                </a:solidFill>
              </a:rPr>
              <a:t>x </a:t>
            </a:r>
            <a:r>
              <a:rPr lang="en-US" altLang="zh-TW" sz="3600" dirty="0">
                <a:solidFill>
                  <a:srgbClr val="FF0000"/>
                </a:solidFill>
                <a:ea typeface="宋体" panose="02010600030101010101" pitchFamily="2" charset="-122"/>
              </a:rPr>
              <a:t>h a </a:t>
            </a:r>
            <a:endParaRPr lang="zh-CN" altLang="en-US" sz="2000" dirty="0"/>
          </a:p>
        </p:txBody>
      </p:sp>
    </p:spTree>
    <p:extLst>
      <p:ext uri="{BB962C8B-B14F-4D97-AF65-F5344CB8AC3E}">
        <p14:creationId xmlns:p14="http://schemas.microsoft.com/office/powerpoint/2010/main" val="7655509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公式 </a:t>
            </a:r>
            <a:r>
              <a:rPr lang="en-US" altLang="zh-CN" dirty="0"/>
              <a:t>HMM</a:t>
            </a:r>
            <a:r>
              <a:rPr lang="zh-CN" altLang="en-US" dirty="0"/>
              <a:t>（</a:t>
            </a:r>
            <a:r>
              <a:rPr lang="en-US" altLang="zh-CN" dirty="0"/>
              <a:t>Viterbi</a:t>
            </a:r>
            <a:r>
              <a:rPr lang="zh-CN" altLang="en-US" dirty="0"/>
              <a:t>算法）</a:t>
            </a:r>
          </a:p>
        </p:txBody>
      </p:sp>
      <p:pic>
        <p:nvPicPr>
          <p:cNvPr id="19" name="图片 18"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0416" y="140338"/>
            <a:ext cx="1937208" cy="882779"/>
          </a:xfrm>
          <a:prstGeom prst="rect">
            <a:avLst/>
          </a:prstGeom>
        </p:spPr>
      </p:pic>
      <p:grpSp>
        <p:nvGrpSpPr>
          <p:cNvPr id="14" name="组合 13">
            <a:extLst>
              <a:ext uri="{FF2B5EF4-FFF2-40B4-BE49-F238E27FC236}">
                <a16:creationId xmlns:a16="http://schemas.microsoft.com/office/drawing/2014/main" id="{651F11CF-C7A0-4FE1-81B6-29F53F525B74}"/>
              </a:ext>
            </a:extLst>
          </p:cNvPr>
          <p:cNvGrpSpPr/>
          <p:nvPr/>
        </p:nvGrpSpPr>
        <p:grpSpPr>
          <a:xfrm>
            <a:off x="2158088" y="1159101"/>
            <a:ext cx="7560838" cy="864096"/>
            <a:chOff x="896739" y="1052736"/>
            <a:chExt cx="3376251" cy="864096"/>
          </a:xfrm>
        </p:grpSpPr>
        <p:sp>
          <p:nvSpPr>
            <p:cNvPr id="15" name="Rectangle 3">
              <a:extLst>
                <a:ext uri="{FF2B5EF4-FFF2-40B4-BE49-F238E27FC236}">
                  <a16:creationId xmlns:a16="http://schemas.microsoft.com/office/drawing/2014/main" id="{1AEA98C9-E6CA-46D9-A67E-19DA9EFFA10F}"/>
                </a:ext>
              </a:extLst>
            </p:cNvPr>
            <p:cNvSpPr txBox="1">
              <a:spLocks noChangeArrowheads="1"/>
            </p:cNvSpPr>
            <p:nvPr/>
          </p:nvSpPr>
          <p:spPr bwMode="auto">
            <a:xfrm>
              <a:off x="896739" y="1052736"/>
              <a:ext cx="2444285" cy="8640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Font typeface="Wingdings" panose="05000000000000000000" pitchFamily="2" charset="2"/>
                <a:buChar char="v"/>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60000"/>
                <a:buFont typeface="Wingdings" panose="05000000000000000000" pitchFamily="2" charset="2"/>
                <a:buChar char="n"/>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1"/>
                </a:buClr>
                <a:buSzPct val="60000"/>
                <a:buFont typeface="Wingdings" panose="05000000000000000000" pitchFamily="2" charset="2"/>
                <a:buChar char="n"/>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1"/>
                </a:buClr>
                <a:buSzPct val="60000"/>
                <a:buFont typeface="Wingdings" panose="05000000000000000000" pitchFamily="2" charset="2"/>
                <a:buChar char="n"/>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panose="05000000000000000000" pitchFamily="2" charset="2"/>
                <a:buChar char="n"/>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Clr>
                  <a:srgbClr val="99CC00"/>
                </a:buClr>
                <a:buFont typeface="Wingdings" panose="05000000000000000000" pitchFamily="2" charset="2"/>
                <a:buNone/>
              </a:pPr>
              <a:r>
                <a:rPr lang="zh-CN" altLang="en-US" sz="2400" dirty="0">
                  <a:solidFill>
                    <a:srgbClr val="0070C0"/>
                  </a:solidFill>
                  <a:latin typeface="Verdana"/>
                  <a:ea typeface="微软雅黑"/>
                </a:rPr>
                <a:t>已知</a:t>
              </a:r>
              <a:r>
                <a:rPr lang="zh-CN" altLang="en-US" sz="2400" dirty="0">
                  <a:solidFill>
                    <a:srgbClr val="000000"/>
                  </a:solidFill>
                  <a:latin typeface="Verdana"/>
                  <a:ea typeface="微软雅黑"/>
                </a:rPr>
                <a:t>  观察值 </a:t>
              </a:r>
              <a:r>
                <a:rPr lang="en-US" altLang="zh-CN" sz="2400" dirty="0">
                  <a:solidFill>
                    <a:srgbClr val="FF0000"/>
                  </a:solidFill>
                  <a:latin typeface="Verdana"/>
                  <a:ea typeface="微软雅黑"/>
                </a:rPr>
                <a:t>C</a:t>
              </a:r>
              <a:r>
                <a:rPr lang="zh-CN" altLang="en-US" sz="2400" dirty="0">
                  <a:solidFill>
                    <a:srgbClr val="000000"/>
                  </a:solidFill>
                  <a:latin typeface="Verdana"/>
                  <a:ea typeface="微软雅黑"/>
                </a:rPr>
                <a:t>：</a:t>
              </a:r>
              <a:r>
                <a:rPr lang="en-US" altLang="zh-CN" sz="2400" dirty="0">
                  <a:solidFill>
                    <a:srgbClr val="000000"/>
                  </a:solidFill>
                  <a:latin typeface="Verdana"/>
                  <a:ea typeface="微软雅黑"/>
                </a:rPr>
                <a:t>c1 c2 c3 ... </a:t>
              </a:r>
              <a:r>
                <a:rPr lang="en-US" altLang="zh-CN" sz="2400" dirty="0" err="1">
                  <a:solidFill>
                    <a:srgbClr val="000000"/>
                  </a:solidFill>
                  <a:latin typeface="Verdana"/>
                  <a:ea typeface="微软雅黑"/>
                </a:rPr>
                <a:t>cn</a:t>
              </a:r>
              <a:endParaRPr lang="en-US" altLang="zh-CN" sz="2400" dirty="0">
                <a:solidFill>
                  <a:srgbClr val="000000"/>
                </a:solidFill>
                <a:latin typeface="Verdana"/>
                <a:ea typeface="微软雅黑"/>
              </a:endParaRPr>
            </a:p>
            <a:p>
              <a:pPr marL="0" indent="0" eaLnBrk="1" hangingPunct="1">
                <a:buClr>
                  <a:srgbClr val="99CC00"/>
                </a:buClr>
                <a:buFont typeface="Wingdings" panose="05000000000000000000" pitchFamily="2" charset="2"/>
                <a:buNone/>
              </a:pPr>
              <a:r>
                <a:rPr lang="zh-CN" altLang="en-US" sz="2400" dirty="0">
                  <a:solidFill>
                    <a:srgbClr val="0070C0"/>
                  </a:solidFill>
                  <a:latin typeface="Verdana"/>
                  <a:ea typeface="微软雅黑"/>
                </a:rPr>
                <a:t>所求</a:t>
              </a:r>
              <a:r>
                <a:rPr lang="zh-CN" altLang="en-US" sz="2400" dirty="0">
                  <a:solidFill>
                    <a:srgbClr val="000000"/>
                  </a:solidFill>
                  <a:latin typeface="Verdana"/>
                  <a:ea typeface="微软雅黑"/>
                </a:rPr>
                <a:t>  隐藏值 </a:t>
              </a:r>
              <a:r>
                <a:rPr lang="en-US" altLang="zh-CN" sz="2400" dirty="0">
                  <a:solidFill>
                    <a:srgbClr val="FF0000"/>
                  </a:solidFill>
                  <a:latin typeface="Verdana"/>
                  <a:ea typeface="微软雅黑"/>
                </a:rPr>
                <a:t>T</a:t>
              </a:r>
              <a:r>
                <a:rPr lang="zh-CN" altLang="en-US" sz="2400" dirty="0">
                  <a:solidFill>
                    <a:srgbClr val="000000"/>
                  </a:solidFill>
                  <a:latin typeface="Verdana"/>
                  <a:ea typeface="微软雅黑"/>
                </a:rPr>
                <a:t>：</a:t>
              </a:r>
              <a:r>
                <a:rPr lang="en-US" altLang="zh-CN" sz="2400" dirty="0">
                  <a:solidFill>
                    <a:srgbClr val="000000"/>
                  </a:solidFill>
                  <a:latin typeface="Verdana"/>
                  <a:ea typeface="微软雅黑"/>
                </a:rPr>
                <a:t>t1  t2 t3 ... </a:t>
              </a:r>
              <a:r>
                <a:rPr lang="en-US" altLang="zh-CN" sz="2400" dirty="0" err="1">
                  <a:solidFill>
                    <a:srgbClr val="000000"/>
                  </a:solidFill>
                  <a:latin typeface="Verdana"/>
                  <a:ea typeface="微软雅黑"/>
                </a:rPr>
                <a:t>tn</a:t>
              </a:r>
              <a:endParaRPr lang="en-US" altLang="zh-CN" sz="2400" dirty="0">
                <a:solidFill>
                  <a:srgbClr val="000000"/>
                </a:solidFill>
                <a:latin typeface="Verdana"/>
                <a:ea typeface="微软雅黑"/>
              </a:endParaRPr>
            </a:p>
          </p:txBody>
        </p:sp>
        <p:sp>
          <p:nvSpPr>
            <p:cNvPr id="16" name="Rectangle 3">
              <a:extLst>
                <a:ext uri="{FF2B5EF4-FFF2-40B4-BE49-F238E27FC236}">
                  <a16:creationId xmlns:a16="http://schemas.microsoft.com/office/drawing/2014/main" id="{69E974AC-88B6-4A50-A960-C8D858EE0978}"/>
                </a:ext>
              </a:extLst>
            </p:cNvPr>
            <p:cNvSpPr txBox="1">
              <a:spLocks noChangeArrowheads="1"/>
            </p:cNvSpPr>
            <p:nvPr/>
          </p:nvSpPr>
          <p:spPr bwMode="auto">
            <a:xfrm>
              <a:off x="3341024" y="1052736"/>
              <a:ext cx="931966" cy="8640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Font typeface="Wingdings" panose="05000000000000000000" pitchFamily="2" charset="2"/>
                <a:buChar char="v"/>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60000"/>
                <a:buFont typeface="Wingdings" panose="05000000000000000000" pitchFamily="2" charset="2"/>
                <a:buChar char="n"/>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1"/>
                </a:buClr>
                <a:buSzPct val="60000"/>
                <a:buFont typeface="Wingdings" panose="05000000000000000000" pitchFamily="2" charset="2"/>
                <a:buChar char="n"/>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1"/>
                </a:buClr>
                <a:buSzPct val="60000"/>
                <a:buFont typeface="Wingdings" panose="05000000000000000000" pitchFamily="2" charset="2"/>
                <a:buChar char="n"/>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panose="05000000000000000000" pitchFamily="2" charset="2"/>
                <a:buChar char="n"/>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Clr>
                  <a:srgbClr val="99CC00"/>
                </a:buClr>
                <a:buFont typeface="Wingdings" panose="05000000000000000000" pitchFamily="2" charset="2"/>
                <a:buNone/>
              </a:pPr>
              <a:r>
                <a:rPr lang="zh-CN" altLang="en-US" sz="2400" dirty="0">
                  <a:solidFill>
                    <a:srgbClr val="FF0000"/>
                  </a:solidFill>
                  <a:latin typeface="Verdana"/>
                  <a:ea typeface="微软雅黑"/>
                </a:rPr>
                <a:t>汉字</a:t>
              </a:r>
              <a:r>
                <a:rPr lang="en-US" altLang="zh-CN" sz="2400" dirty="0">
                  <a:solidFill>
                    <a:srgbClr val="FF0000"/>
                  </a:solidFill>
                  <a:latin typeface="Verdana"/>
                  <a:ea typeface="微软雅黑"/>
                </a:rPr>
                <a:t>		</a:t>
              </a:r>
            </a:p>
            <a:p>
              <a:pPr marL="0" indent="0" eaLnBrk="1" hangingPunct="1">
                <a:buClr>
                  <a:srgbClr val="99CC00"/>
                </a:buClr>
                <a:buFont typeface="Wingdings" panose="05000000000000000000" pitchFamily="2" charset="2"/>
                <a:buNone/>
              </a:pPr>
              <a:r>
                <a:rPr lang="zh-CN" altLang="en-US" sz="2400" dirty="0">
                  <a:solidFill>
                    <a:srgbClr val="FF0000"/>
                  </a:solidFill>
                  <a:latin typeface="Verdana"/>
                  <a:ea typeface="微软雅黑"/>
                </a:rPr>
                <a:t>标记</a:t>
              </a:r>
              <a:r>
                <a:rPr lang="zh-CN" altLang="en-US" sz="2400" dirty="0">
                  <a:solidFill>
                    <a:srgbClr val="000000"/>
                  </a:solidFill>
                  <a:latin typeface="Verdana"/>
                  <a:ea typeface="微软雅黑"/>
                </a:rPr>
                <a:t>（句读） </a:t>
              </a:r>
              <a:endParaRPr lang="en-US" altLang="zh-CN" sz="2400" dirty="0">
                <a:solidFill>
                  <a:srgbClr val="000000"/>
                </a:solidFill>
                <a:latin typeface="Verdana"/>
                <a:ea typeface="微软雅黑"/>
              </a:endParaRPr>
            </a:p>
          </p:txBody>
        </p:sp>
      </p:grpSp>
      <p:grpSp>
        <p:nvGrpSpPr>
          <p:cNvPr id="4" name="组合 3">
            <a:extLst>
              <a:ext uri="{FF2B5EF4-FFF2-40B4-BE49-F238E27FC236}">
                <a16:creationId xmlns:a16="http://schemas.microsoft.com/office/drawing/2014/main" id="{D9EDFC9E-2207-4DC9-9AAE-BE18855F428C}"/>
              </a:ext>
            </a:extLst>
          </p:cNvPr>
          <p:cNvGrpSpPr/>
          <p:nvPr/>
        </p:nvGrpSpPr>
        <p:grpSpPr>
          <a:xfrm>
            <a:off x="815727" y="1687284"/>
            <a:ext cx="8674546" cy="3168352"/>
            <a:chOff x="695400" y="2204864"/>
            <a:chExt cx="8674546" cy="3168352"/>
          </a:xfrm>
        </p:grpSpPr>
        <p:grpSp>
          <p:nvGrpSpPr>
            <p:cNvPr id="27" name="组合 26">
              <a:extLst>
                <a:ext uri="{FF2B5EF4-FFF2-40B4-BE49-F238E27FC236}">
                  <a16:creationId xmlns:a16="http://schemas.microsoft.com/office/drawing/2014/main" id="{E79BC40C-9A10-41D2-BD93-50F6175C9CD4}"/>
                </a:ext>
              </a:extLst>
            </p:cNvPr>
            <p:cNvGrpSpPr/>
            <p:nvPr/>
          </p:nvGrpSpPr>
          <p:grpSpPr>
            <a:xfrm>
              <a:off x="695400" y="2204864"/>
              <a:ext cx="8674546" cy="3168352"/>
              <a:chOff x="251520" y="1804562"/>
              <a:chExt cx="8674546" cy="3168352"/>
            </a:xfrm>
          </p:grpSpPr>
          <mc:AlternateContent xmlns:mc="http://schemas.openxmlformats.org/markup-compatibility/2006" xmlns:a14="http://schemas.microsoft.com/office/drawing/2010/main">
            <mc:Choice Requires="a14">
              <p:sp>
                <p:nvSpPr>
                  <p:cNvPr id="28" name="Rectangle 3">
                    <a:extLst>
                      <a:ext uri="{FF2B5EF4-FFF2-40B4-BE49-F238E27FC236}">
                        <a16:creationId xmlns:a16="http://schemas.microsoft.com/office/drawing/2014/main" id="{5515CB66-D8A2-495B-9866-70CADF6D8338}"/>
                      </a:ext>
                    </a:extLst>
                  </p:cNvPr>
                  <p:cNvSpPr txBox="1">
                    <a:spLocks noChangeArrowheads="1"/>
                  </p:cNvSpPr>
                  <p:nvPr/>
                </p:nvSpPr>
                <p:spPr bwMode="auto">
                  <a:xfrm>
                    <a:off x="251520" y="1804562"/>
                    <a:ext cx="8674546" cy="3168352"/>
                  </a:xfrm>
                  <a:prstGeom prst="rect">
                    <a:avLst/>
                  </a:prstGeom>
                  <a:noFill/>
                  <a:ln>
                    <a:noFill/>
                  </a:ln>
                  <a:extLst>
                    <a:ext uri="{909E8E84-426E-40DD-AFC4-6F175D3DCCD1}">
                      <a14:hiddenFill>
                        <a:solidFill>
                          <a:schemeClr val="accent1"/>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Font typeface="Wingdings" panose="05000000000000000000" pitchFamily="2" charset="2"/>
                      <a:buChar char="v"/>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60000"/>
                      <a:buFont typeface="Wingdings" panose="05000000000000000000" pitchFamily="2" charset="2"/>
                      <a:buChar char="n"/>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1"/>
                      </a:buClr>
                      <a:buSzPct val="60000"/>
                      <a:buFont typeface="Wingdings" panose="05000000000000000000" pitchFamily="2" charset="2"/>
                      <a:buChar char="n"/>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1"/>
                      </a:buClr>
                      <a:buSzPct val="60000"/>
                      <a:buFont typeface="Wingdings" panose="05000000000000000000" pitchFamily="2" charset="2"/>
                      <a:buChar char="n"/>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panose="05000000000000000000" pitchFamily="2" charset="2"/>
                      <a:buChar char="n"/>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 typeface="Wingdings" panose="05000000000000000000" pitchFamily="2" charset="2"/>
                      <a:buNone/>
                    </a:pPr>
                    <a:r>
                      <a:rPr lang="zh-CN" altLang="en-US" sz="2000" dirty="0"/>
                      <a:t>公式</a:t>
                    </a:r>
                    <a:endParaRPr lang="en-US" altLang="zh-CN" sz="2000" dirty="0"/>
                  </a:p>
                  <a:p>
                    <a:pPr marL="0" indent="0" eaLnBrk="1" hangingPunct="1">
                      <a:buNone/>
                    </a:pPr>
                    <a:r>
                      <a:rPr lang="en-US" altLang="zh-CN" sz="2400" dirty="0">
                        <a:solidFill>
                          <a:schemeClr val="tx1"/>
                        </a:solidFill>
                      </a:rPr>
                      <a:t>  </a:t>
                    </a:r>
                    <a14:m>
                      <m:oMath xmlns:m="http://schemas.openxmlformats.org/officeDocument/2006/math">
                        <m:sSup>
                          <m:sSupPr>
                            <m:ctrlPr>
                              <a:rPr lang="en-US" altLang="zh-CN" sz="2400" i="1" dirty="0" smtClean="0">
                                <a:solidFill>
                                  <a:schemeClr val="tx1"/>
                                </a:solidFill>
                                <a:latin typeface="Cambria Math" panose="02040503050406030204" pitchFamily="18" charset="0"/>
                              </a:rPr>
                            </m:ctrlPr>
                          </m:sSupPr>
                          <m:e>
                            <m:r>
                              <a:rPr lang="en-US" altLang="zh-CN" sz="2400" b="0" i="1" dirty="0" smtClean="0">
                                <a:solidFill>
                                  <a:schemeClr val="tx1"/>
                                </a:solidFill>
                                <a:latin typeface="Cambria Math" panose="02040503050406030204" pitchFamily="18" charset="0"/>
                              </a:rPr>
                              <m:t>𝑇</m:t>
                            </m:r>
                          </m:e>
                          <m:sup>
                            <m:r>
                              <a:rPr lang="en-US" altLang="zh-CN" sz="2400" b="0" i="1" dirty="0" smtClean="0">
                                <a:solidFill>
                                  <a:schemeClr val="tx1"/>
                                </a:solidFill>
                                <a:latin typeface="Cambria Math" panose="02040503050406030204" pitchFamily="18" charset="0"/>
                              </a:rPr>
                              <m:t>#</m:t>
                            </m:r>
                          </m:sup>
                        </m:sSup>
                      </m:oMath>
                    </a14:m>
                    <a:r>
                      <a:rPr lang="en-US" altLang="zh-CN" sz="2400" dirty="0">
                        <a:solidFill>
                          <a:schemeClr val="tx1"/>
                        </a:solidFill>
                      </a:rPr>
                      <a:t> = </a:t>
                    </a:r>
                    <a14:m>
                      <m:oMath xmlns:m="http://schemas.openxmlformats.org/officeDocument/2006/math">
                        <m:func>
                          <m:funcPr>
                            <m:ctrlPr>
                              <a:rPr lang="en-US" altLang="zh-CN" sz="2400" i="1" smtClean="0">
                                <a:solidFill>
                                  <a:schemeClr val="tx1"/>
                                </a:solidFill>
                                <a:latin typeface="Cambria Math" panose="02040503050406030204" pitchFamily="18" charset="0"/>
                              </a:rPr>
                            </m:ctrlPr>
                          </m:funcPr>
                          <m:fName>
                            <m:limLow>
                              <m:limLowPr>
                                <m:ctrlPr>
                                  <a:rPr lang="en-US" altLang="zh-CN" sz="2400" i="1" smtClean="0">
                                    <a:solidFill>
                                      <a:schemeClr val="tx1"/>
                                    </a:solidFill>
                                    <a:latin typeface="Cambria Math" panose="02040503050406030204" pitchFamily="18" charset="0"/>
                                  </a:rPr>
                                </m:ctrlPr>
                              </m:limLowPr>
                              <m:e>
                                <m:r>
                                  <m:rPr>
                                    <m:sty m:val="p"/>
                                  </m:rPr>
                                  <a:rPr lang="en-US" altLang="zh-CN" sz="2400" b="0" i="0" smtClean="0">
                                    <a:solidFill>
                                      <a:schemeClr val="tx1"/>
                                    </a:solidFill>
                                    <a:latin typeface="Cambria Math" panose="02040503050406030204" pitchFamily="18" charset="0"/>
                                  </a:rPr>
                                  <m:t>arg</m:t>
                                </m:r>
                                <m:r>
                                  <m:rPr>
                                    <m:sty m:val="p"/>
                                  </m:rPr>
                                  <a:rPr lang="en-US" altLang="zh-CN" sz="2400" i="0" smtClean="0">
                                    <a:solidFill>
                                      <a:schemeClr val="tx1"/>
                                    </a:solidFill>
                                    <a:latin typeface="Cambria Math" panose="02040503050406030204" pitchFamily="18" charset="0"/>
                                  </a:rPr>
                                  <m:t>max</m:t>
                                </m:r>
                              </m:e>
                              <m:lim>
                                <m:r>
                                  <a:rPr lang="en-US" altLang="zh-CN" sz="2400" b="0" i="1" smtClean="0">
                                    <a:solidFill>
                                      <a:schemeClr val="tx1"/>
                                    </a:solidFill>
                                    <a:latin typeface="Cambria Math" panose="02040503050406030204" pitchFamily="18" charset="0"/>
                                  </a:rPr>
                                  <m:t>𝑇</m:t>
                                </m:r>
                              </m:lim>
                            </m:limLow>
                          </m:fName>
                          <m:e>
                            <m:r>
                              <a:rPr lang="en-US" altLang="zh-CN" sz="2400" b="0" i="1" smtClean="0">
                                <a:solidFill>
                                  <a:schemeClr val="tx1"/>
                                </a:solidFill>
                                <a:latin typeface="Cambria Math" panose="02040503050406030204" pitchFamily="18" charset="0"/>
                              </a:rPr>
                              <m:t>𝑃</m:t>
                            </m:r>
                            <m:r>
                              <a:rPr lang="en-US" altLang="zh-CN" sz="2400" b="0" i="1" smtClean="0">
                                <a:solidFill>
                                  <a:schemeClr val="tx1"/>
                                </a:solidFill>
                                <a:latin typeface="Cambria Math" panose="02040503050406030204" pitchFamily="18" charset="0"/>
                              </a:rPr>
                              <m:t>(</m:t>
                            </m:r>
                            <m:r>
                              <a:rPr lang="en-US" altLang="zh-CN" sz="2400" b="0" i="1" smtClean="0">
                                <a:solidFill>
                                  <a:schemeClr val="tx1"/>
                                </a:solidFill>
                                <a:latin typeface="Cambria Math" panose="02040503050406030204" pitchFamily="18" charset="0"/>
                              </a:rPr>
                              <m:t>𝑇</m:t>
                            </m:r>
                            <m:r>
                              <a:rPr lang="en-US" altLang="zh-CN" sz="2400" b="0" i="1" smtClean="0">
                                <a:solidFill>
                                  <a:schemeClr val="tx1"/>
                                </a:solidFill>
                                <a:latin typeface="Cambria Math" panose="02040503050406030204" pitchFamily="18" charset="0"/>
                              </a:rPr>
                              <m:t>|</m:t>
                            </m:r>
                            <m:r>
                              <a:rPr lang="en-US" altLang="zh-CN" sz="2400" b="0" i="1" smtClean="0">
                                <a:solidFill>
                                  <a:schemeClr val="tx1"/>
                                </a:solidFill>
                                <a:latin typeface="Cambria Math" panose="02040503050406030204" pitchFamily="18" charset="0"/>
                              </a:rPr>
                              <m:t>𝐶</m:t>
                            </m:r>
                            <m:r>
                              <a:rPr lang="en-US" altLang="zh-CN" sz="2400" b="0" i="1" smtClean="0">
                                <a:solidFill>
                                  <a:schemeClr val="tx1"/>
                                </a:solidFill>
                                <a:latin typeface="Cambria Math" panose="02040503050406030204" pitchFamily="18" charset="0"/>
                              </a:rPr>
                              <m:t>)</m:t>
                            </m:r>
                          </m:e>
                        </m:func>
                      </m:oMath>
                    </a14:m>
                    <a:r>
                      <a:rPr lang="en-US" altLang="zh-CN" sz="2400" dirty="0">
                        <a:solidFill>
                          <a:schemeClr val="tx1"/>
                        </a:solidFill>
                      </a:rPr>
                      <a:t>         </a:t>
                    </a:r>
                    <a14:m>
                      <m:oMath xmlns:m="http://schemas.openxmlformats.org/officeDocument/2006/math">
                        <m:f>
                          <m:fPr>
                            <m:ctrlPr>
                              <a:rPr lang="en-US" altLang="zh-CN" sz="2400" i="1" smtClean="0">
                                <a:solidFill>
                                  <a:schemeClr val="tx1"/>
                                </a:solidFill>
                                <a:latin typeface="Cambria Math" panose="02040503050406030204" pitchFamily="18" charset="0"/>
                              </a:rPr>
                            </m:ctrlPr>
                          </m:fPr>
                          <m:num>
                            <m:r>
                              <a:rPr lang="en-US" altLang="zh-CN" sz="2400" b="0" i="1" smtClean="0">
                                <a:solidFill>
                                  <a:schemeClr val="tx1"/>
                                </a:solidFill>
                                <a:latin typeface="Cambria Math" panose="02040503050406030204" pitchFamily="18" charset="0"/>
                              </a:rPr>
                              <m:t>𝑃</m:t>
                            </m:r>
                            <m:r>
                              <a:rPr lang="en-US" altLang="zh-CN" sz="2400" b="0" i="1" smtClean="0">
                                <a:solidFill>
                                  <a:schemeClr val="tx1"/>
                                </a:solidFill>
                                <a:latin typeface="Cambria Math" panose="02040503050406030204" pitchFamily="18" charset="0"/>
                              </a:rPr>
                              <m:t>(</m:t>
                            </m:r>
                            <m:r>
                              <a:rPr lang="en-US" altLang="zh-CN" sz="2400" b="0" i="1" smtClean="0">
                                <a:solidFill>
                                  <a:schemeClr val="tx1"/>
                                </a:solidFill>
                                <a:latin typeface="Cambria Math" panose="02040503050406030204" pitchFamily="18" charset="0"/>
                              </a:rPr>
                              <m:t>𝑇𝐶</m:t>
                            </m:r>
                            <m:r>
                              <a:rPr lang="en-US" altLang="zh-CN" sz="2400" b="0" i="1" smtClean="0">
                                <a:solidFill>
                                  <a:schemeClr val="tx1"/>
                                </a:solidFill>
                                <a:latin typeface="Cambria Math" panose="02040503050406030204" pitchFamily="18" charset="0"/>
                              </a:rPr>
                              <m:t>)</m:t>
                            </m:r>
                          </m:num>
                          <m:den>
                            <m:r>
                              <a:rPr lang="en-US" altLang="zh-CN" sz="2400" b="0" i="1" smtClean="0">
                                <a:solidFill>
                                  <a:schemeClr val="tx1"/>
                                </a:solidFill>
                                <a:latin typeface="Cambria Math" panose="02040503050406030204" pitchFamily="18" charset="0"/>
                              </a:rPr>
                              <m:t>𝑃</m:t>
                            </m:r>
                            <m:r>
                              <a:rPr lang="en-US" altLang="zh-CN" sz="2400" b="0" i="1" smtClean="0">
                                <a:solidFill>
                                  <a:schemeClr val="tx1"/>
                                </a:solidFill>
                                <a:latin typeface="Cambria Math" panose="02040503050406030204" pitchFamily="18" charset="0"/>
                              </a:rPr>
                              <m:t>(</m:t>
                            </m:r>
                            <m:r>
                              <a:rPr lang="en-US" altLang="zh-CN" sz="2400" b="0" i="1" smtClean="0">
                                <a:solidFill>
                                  <a:schemeClr val="tx1"/>
                                </a:solidFill>
                                <a:latin typeface="Cambria Math" panose="02040503050406030204" pitchFamily="18" charset="0"/>
                              </a:rPr>
                              <m:t>𝐶</m:t>
                            </m:r>
                            <m:r>
                              <a:rPr lang="en-US" altLang="zh-CN" sz="2400" b="0" i="1" smtClean="0">
                                <a:solidFill>
                                  <a:schemeClr val="tx1"/>
                                </a:solidFill>
                                <a:latin typeface="Cambria Math" panose="02040503050406030204" pitchFamily="18" charset="0"/>
                              </a:rPr>
                              <m:t>)</m:t>
                            </m:r>
                          </m:den>
                        </m:f>
                      </m:oMath>
                    </a14:m>
                    <a:r>
                      <a:rPr lang="en-US" altLang="zh-CN" sz="2400" dirty="0">
                        <a:solidFill>
                          <a:schemeClr val="tx1"/>
                        </a:solidFill>
                      </a:rPr>
                      <a:t>           </a:t>
                    </a:r>
                    <a14:m>
                      <m:oMath xmlns:m="http://schemas.openxmlformats.org/officeDocument/2006/math">
                        <m:r>
                          <a:rPr lang="en-US" altLang="zh-CN" sz="2400" i="1" dirty="0" smtClean="0">
                            <a:solidFill>
                              <a:schemeClr val="tx1"/>
                            </a:solidFill>
                            <a:latin typeface="Cambria Math" panose="02040503050406030204" pitchFamily="18" charset="0"/>
                          </a:rPr>
                          <m:t>𝑃</m:t>
                        </m:r>
                        <m:r>
                          <a:rPr lang="en-US" altLang="zh-CN" sz="2400" i="1" dirty="0" smtClean="0">
                            <a:solidFill>
                              <a:schemeClr val="tx1"/>
                            </a:solidFill>
                            <a:latin typeface="Cambria Math" panose="02040503050406030204" pitchFamily="18" charset="0"/>
                          </a:rPr>
                          <m:t>(</m:t>
                        </m:r>
                        <m:r>
                          <a:rPr lang="en-US" altLang="zh-CN" sz="2400" i="1" dirty="0" smtClean="0">
                            <a:solidFill>
                              <a:schemeClr val="tx1"/>
                            </a:solidFill>
                            <a:latin typeface="Cambria Math" panose="02040503050406030204" pitchFamily="18" charset="0"/>
                          </a:rPr>
                          <m:t>𝑇𝐶</m:t>
                        </m:r>
                        <m:r>
                          <a:rPr lang="en-US" altLang="zh-CN" sz="2400" i="1" dirty="0" smtClean="0">
                            <a:solidFill>
                              <a:schemeClr val="tx1"/>
                            </a:solidFill>
                            <a:latin typeface="Cambria Math" panose="02040503050406030204" pitchFamily="18" charset="0"/>
                          </a:rPr>
                          <m:t>)</m:t>
                        </m:r>
                      </m:oMath>
                    </a14:m>
                    <a:r>
                      <a:rPr lang="en-US" altLang="zh-CN" sz="2400" dirty="0">
                        <a:solidFill>
                          <a:schemeClr val="tx1"/>
                        </a:solidFill>
                      </a:rPr>
                      <a:t>          </a:t>
                    </a:r>
                    <a14:m>
                      <m:oMath xmlns:m="http://schemas.openxmlformats.org/officeDocument/2006/math">
                        <m:r>
                          <a:rPr lang="en-US" altLang="zh-CN" sz="2400" b="0" i="1" dirty="0" smtClean="0">
                            <a:solidFill>
                              <a:schemeClr val="tx1"/>
                            </a:solidFill>
                            <a:latin typeface="Cambria Math" panose="02040503050406030204" pitchFamily="18" charset="0"/>
                          </a:rPr>
                          <m:t>𝑃</m:t>
                        </m:r>
                        <m:d>
                          <m:dPr>
                            <m:ctrlPr>
                              <a:rPr lang="en-US" altLang="zh-CN" sz="2400" i="1" dirty="0" smtClean="0">
                                <a:solidFill>
                                  <a:schemeClr val="tx1"/>
                                </a:solidFill>
                                <a:latin typeface="Cambria Math" panose="02040503050406030204" pitchFamily="18" charset="0"/>
                              </a:rPr>
                            </m:ctrlPr>
                          </m:dPr>
                          <m:e>
                            <m:r>
                              <a:rPr lang="en-US" altLang="zh-CN" sz="2400" b="0" i="1" dirty="0" smtClean="0">
                                <a:solidFill>
                                  <a:schemeClr val="tx1"/>
                                </a:solidFill>
                                <a:latin typeface="Cambria Math" panose="02040503050406030204" pitchFamily="18" charset="0"/>
                              </a:rPr>
                              <m:t>𝐶</m:t>
                            </m:r>
                            <m:r>
                              <a:rPr lang="en-US" altLang="zh-CN" sz="2400" b="0" i="1" dirty="0" smtClean="0">
                                <a:solidFill>
                                  <a:schemeClr val="tx1"/>
                                </a:solidFill>
                                <a:latin typeface="Cambria Math" panose="02040503050406030204" pitchFamily="18" charset="0"/>
                              </a:rPr>
                              <m:t>|</m:t>
                            </m:r>
                            <m:r>
                              <a:rPr lang="en-US" altLang="zh-CN" sz="2400" b="0" i="1" dirty="0" smtClean="0">
                                <a:solidFill>
                                  <a:schemeClr val="tx1"/>
                                </a:solidFill>
                                <a:latin typeface="Cambria Math" panose="02040503050406030204" pitchFamily="18" charset="0"/>
                              </a:rPr>
                              <m:t>𝑇</m:t>
                            </m:r>
                          </m:e>
                        </m:d>
                        <m:r>
                          <a:rPr lang="en-US" altLang="zh-CN" sz="2400" b="0" i="1" dirty="0" smtClean="0">
                            <a:solidFill>
                              <a:schemeClr val="tx1"/>
                            </a:solidFill>
                            <a:latin typeface="Cambria Math" panose="02040503050406030204" pitchFamily="18" charset="0"/>
                          </a:rPr>
                          <m:t>𝑃</m:t>
                        </m:r>
                        <m:r>
                          <a:rPr lang="en-US" altLang="zh-CN" sz="2400" b="0" i="1" dirty="0" smtClean="0">
                            <a:solidFill>
                              <a:schemeClr val="tx1"/>
                            </a:solidFill>
                            <a:latin typeface="Cambria Math" panose="02040503050406030204" pitchFamily="18" charset="0"/>
                          </a:rPr>
                          <m:t>(</m:t>
                        </m:r>
                        <m:r>
                          <a:rPr lang="en-US" altLang="zh-CN" sz="2400" b="0" i="1" dirty="0" smtClean="0">
                            <a:solidFill>
                              <a:schemeClr val="tx1"/>
                            </a:solidFill>
                            <a:latin typeface="Cambria Math" panose="02040503050406030204" pitchFamily="18" charset="0"/>
                          </a:rPr>
                          <m:t>𝑇</m:t>
                        </m:r>
                        <m:r>
                          <a:rPr lang="en-US" altLang="zh-CN" sz="2400" b="0" i="1" dirty="0" smtClean="0">
                            <a:solidFill>
                              <a:schemeClr val="tx1"/>
                            </a:solidFill>
                            <a:latin typeface="Cambria Math" panose="02040503050406030204" pitchFamily="18" charset="0"/>
                          </a:rPr>
                          <m:t>)</m:t>
                        </m:r>
                      </m:oMath>
                    </a14:m>
                    <a:endParaRPr lang="en-US" altLang="zh-CN" sz="2400" dirty="0">
                      <a:solidFill>
                        <a:schemeClr val="tx1"/>
                      </a:solidFill>
                    </a:endParaRPr>
                  </a:p>
                  <a:p>
                    <a:pPr>
                      <a:spcBef>
                        <a:spcPct val="0"/>
                      </a:spcBef>
                      <a:buClrTx/>
                      <a:buNone/>
                    </a:pPr>
                    <a:r>
                      <a:rPr lang="en-US" altLang="zh-TW" sz="2400" dirty="0">
                        <a:solidFill>
                          <a:schemeClr val="tx1"/>
                        </a:solidFill>
                        <a:ea typeface="宋体" panose="02010600030101010101" pitchFamily="2" charset="-122"/>
                      </a:rPr>
                      <a:t>  </a:t>
                    </a:r>
                    <a14:m>
                      <m:oMath xmlns:m="http://schemas.openxmlformats.org/officeDocument/2006/math">
                        <m:r>
                          <a:rPr lang="en-US" altLang="zh-CN" sz="2400" i="1" dirty="0" smtClean="0">
                            <a:solidFill>
                              <a:schemeClr val="tx1"/>
                            </a:solidFill>
                            <a:latin typeface="Cambria Math" panose="02040503050406030204" pitchFamily="18" charset="0"/>
                            <a:ea typeface="宋体" panose="02010600030101010101" pitchFamily="2" charset="-122"/>
                          </a:rPr>
                          <m:t>𝑃</m:t>
                        </m:r>
                        <m:r>
                          <a:rPr lang="en-US" altLang="zh-CN" sz="2400" i="1" dirty="0" smtClean="0">
                            <a:solidFill>
                              <a:schemeClr val="tx1"/>
                            </a:solidFill>
                            <a:latin typeface="Cambria Math" panose="02040503050406030204" pitchFamily="18" charset="0"/>
                            <a:ea typeface="宋体" panose="02010600030101010101" pitchFamily="2" charset="-122"/>
                          </a:rPr>
                          <m:t>(</m:t>
                        </m:r>
                        <m:r>
                          <a:rPr lang="en-US" altLang="zh-CN" sz="2400" i="1" dirty="0" smtClean="0">
                            <a:solidFill>
                              <a:schemeClr val="tx1"/>
                            </a:solidFill>
                            <a:latin typeface="Cambria Math" panose="02040503050406030204" pitchFamily="18" charset="0"/>
                            <a:ea typeface="宋体" panose="02010600030101010101" pitchFamily="2" charset="-122"/>
                          </a:rPr>
                          <m:t>𝐶</m:t>
                        </m:r>
                        <m:r>
                          <a:rPr lang="en-US" altLang="zh-CN" sz="2400" i="1" dirty="0" smtClean="0">
                            <a:solidFill>
                              <a:schemeClr val="tx1"/>
                            </a:solidFill>
                            <a:latin typeface="Cambria Math" panose="02040503050406030204" pitchFamily="18" charset="0"/>
                            <a:ea typeface="宋体" panose="02010600030101010101" pitchFamily="2" charset="-122"/>
                          </a:rPr>
                          <m:t>|</m:t>
                        </m:r>
                        <m:r>
                          <a:rPr lang="en-US" altLang="zh-CN" sz="2400" i="1" dirty="0" smtClean="0">
                            <a:solidFill>
                              <a:schemeClr val="tx1"/>
                            </a:solidFill>
                            <a:latin typeface="Cambria Math" panose="02040503050406030204" pitchFamily="18" charset="0"/>
                            <a:ea typeface="宋体" panose="02010600030101010101" pitchFamily="2" charset="-122"/>
                          </a:rPr>
                          <m:t>𝑇</m:t>
                        </m:r>
                        <m:r>
                          <a:rPr lang="en-US" altLang="zh-CN" sz="2400" i="1" dirty="0" smtClean="0">
                            <a:solidFill>
                              <a:schemeClr val="tx1"/>
                            </a:solidFill>
                            <a:latin typeface="Cambria Math" panose="02040503050406030204" pitchFamily="18" charset="0"/>
                            <a:ea typeface="宋体" panose="02010600030101010101" pitchFamily="2" charset="-122"/>
                          </a:rPr>
                          <m:t>)</m:t>
                        </m:r>
                      </m:oMath>
                    </a14:m>
                    <a:r>
                      <a:rPr lang="en-US" altLang="zh-CN" sz="2400" dirty="0">
                        <a:solidFill>
                          <a:schemeClr val="tx1"/>
                        </a:solidFill>
                        <a:ea typeface="宋体" panose="02010600030101010101" pitchFamily="2" charset="-122"/>
                      </a:rPr>
                      <a:t> = </a:t>
                    </a:r>
                    <a14:m>
                      <m:oMath xmlns:m="http://schemas.openxmlformats.org/officeDocument/2006/math">
                        <m:r>
                          <a:rPr lang="en-US" altLang="zh-CN" sz="2400" i="1" dirty="0" smtClean="0">
                            <a:solidFill>
                              <a:schemeClr val="tx1"/>
                            </a:solidFill>
                            <a:latin typeface="Cambria Math" panose="02040503050406030204" pitchFamily="18" charset="0"/>
                            <a:ea typeface="宋体" panose="02010600030101010101" pitchFamily="2" charset="-122"/>
                          </a:rPr>
                          <m:t>𝑃</m:t>
                        </m:r>
                        <m:r>
                          <a:rPr lang="en-US" altLang="zh-CN" sz="2400" i="1" dirty="0" smtClean="0">
                            <a:solidFill>
                              <a:schemeClr val="tx1"/>
                            </a:solidFill>
                            <a:latin typeface="Cambria Math" panose="02040503050406030204" pitchFamily="18" charset="0"/>
                            <a:ea typeface="宋体" panose="02010600030101010101" pitchFamily="2" charset="-122"/>
                          </a:rPr>
                          <m:t>(</m:t>
                        </m:r>
                        <m:sSub>
                          <m:sSubPr>
                            <m:ctrlPr>
                              <a:rPr lang="en-US" altLang="zh-CN" sz="2400" i="1" dirty="0">
                                <a:latin typeface="Cambria Math" panose="02040503050406030204" pitchFamily="18" charset="0"/>
                                <a:ea typeface="宋体" panose="02010600030101010101" pitchFamily="2" charset="-122"/>
                              </a:rPr>
                            </m:ctrlPr>
                          </m:sSubPr>
                          <m:e>
                            <m:r>
                              <a:rPr lang="en-US" altLang="zh-CN" sz="2400" b="0" i="1" dirty="0" smtClean="0">
                                <a:latin typeface="Cambria Math" panose="02040503050406030204" pitchFamily="18" charset="0"/>
                                <a:ea typeface="宋体" panose="02010600030101010101" pitchFamily="2" charset="-122"/>
                              </a:rPr>
                              <m:t>𝑐</m:t>
                            </m:r>
                          </m:e>
                          <m:sub>
                            <m:r>
                              <a:rPr lang="en-US" altLang="zh-CN" sz="2400" b="0" i="1" dirty="0" smtClean="0">
                                <a:latin typeface="Cambria Math" panose="02040503050406030204" pitchFamily="18" charset="0"/>
                                <a:ea typeface="宋体" panose="02010600030101010101" pitchFamily="2" charset="-122"/>
                              </a:rPr>
                              <m:t>1</m:t>
                            </m:r>
                          </m:sub>
                        </m:sSub>
                        <m:sSub>
                          <m:sSubPr>
                            <m:ctrlPr>
                              <a:rPr lang="en-US" altLang="zh-CN" sz="2400" i="1" dirty="0">
                                <a:latin typeface="Cambria Math" panose="02040503050406030204" pitchFamily="18" charset="0"/>
                                <a:ea typeface="宋体" panose="02010600030101010101" pitchFamily="2" charset="-122"/>
                              </a:rPr>
                            </m:ctrlPr>
                          </m:sSubPr>
                          <m:e>
                            <m:r>
                              <a:rPr lang="en-US" altLang="zh-CN" sz="2400" b="0" i="1" dirty="0" smtClean="0">
                                <a:latin typeface="Cambria Math" panose="02040503050406030204" pitchFamily="18" charset="0"/>
                                <a:ea typeface="宋体" panose="02010600030101010101" pitchFamily="2" charset="-122"/>
                              </a:rPr>
                              <m:t>𝑐</m:t>
                            </m:r>
                          </m:e>
                          <m:sub>
                            <m:r>
                              <a:rPr lang="en-US" altLang="zh-CN" sz="2400" b="0" i="1" dirty="0" smtClean="0">
                                <a:latin typeface="Cambria Math" panose="02040503050406030204" pitchFamily="18" charset="0"/>
                                <a:ea typeface="宋体" panose="02010600030101010101" pitchFamily="2" charset="-122"/>
                              </a:rPr>
                              <m:t>2</m:t>
                            </m:r>
                          </m:sub>
                        </m:sSub>
                        <m:r>
                          <a:rPr lang="en-US" altLang="zh-CN" sz="2400" b="0" i="1" dirty="0" smtClean="0">
                            <a:latin typeface="Cambria Math" panose="02040503050406030204" pitchFamily="18" charset="0"/>
                            <a:ea typeface="宋体" panose="02010600030101010101" pitchFamily="2" charset="-122"/>
                          </a:rPr>
                          <m:t>…</m:t>
                        </m:r>
                        <m:sSub>
                          <m:sSubPr>
                            <m:ctrlPr>
                              <a:rPr lang="en-US" altLang="zh-CN" sz="2400" i="1" dirty="0">
                                <a:latin typeface="Cambria Math" panose="02040503050406030204" pitchFamily="18" charset="0"/>
                                <a:ea typeface="宋体" panose="02010600030101010101" pitchFamily="2" charset="-122"/>
                              </a:rPr>
                            </m:ctrlPr>
                          </m:sSubPr>
                          <m:e>
                            <m:r>
                              <a:rPr lang="en-US" altLang="zh-CN" sz="2400" b="0" i="1" dirty="0" smtClean="0">
                                <a:latin typeface="Cambria Math" panose="02040503050406030204" pitchFamily="18" charset="0"/>
                                <a:ea typeface="宋体" panose="02010600030101010101" pitchFamily="2" charset="-122"/>
                              </a:rPr>
                              <m:t>𝑐</m:t>
                            </m:r>
                          </m:e>
                          <m:sub>
                            <m:r>
                              <a:rPr lang="en-US" altLang="zh-CN" sz="2400" b="0" i="1" dirty="0" smtClean="0">
                                <a:latin typeface="Cambria Math" panose="02040503050406030204" pitchFamily="18" charset="0"/>
                                <a:ea typeface="宋体" panose="02010600030101010101" pitchFamily="2" charset="-122"/>
                              </a:rPr>
                              <m:t>𝑛</m:t>
                            </m:r>
                          </m:sub>
                        </m:sSub>
                        <m:r>
                          <a:rPr lang="en-US" altLang="zh-CN" sz="2400" i="1" dirty="0" smtClean="0">
                            <a:solidFill>
                              <a:schemeClr val="tx1"/>
                            </a:solidFill>
                            <a:latin typeface="Cambria Math" panose="02040503050406030204" pitchFamily="18" charset="0"/>
                            <a:ea typeface="宋体" panose="02010600030101010101" pitchFamily="2" charset="-122"/>
                          </a:rPr>
                          <m:t>|</m:t>
                        </m:r>
                        <m:sSub>
                          <m:sSubPr>
                            <m:ctrlPr>
                              <a:rPr lang="en-US" altLang="zh-CN" sz="2400" i="1" dirty="0">
                                <a:latin typeface="Cambria Math" panose="02040503050406030204" pitchFamily="18" charset="0"/>
                                <a:ea typeface="宋体" panose="02010600030101010101" pitchFamily="2" charset="-122"/>
                              </a:rPr>
                            </m:ctrlPr>
                          </m:sSubPr>
                          <m:e>
                            <m:r>
                              <a:rPr lang="en-US" altLang="zh-CN" sz="2400" b="0" i="1" dirty="0" smtClean="0">
                                <a:latin typeface="Cambria Math" panose="02040503050406030204" pitchFamily="18" charset="0"/>
                                <a:ea typeface="宋体" panose="02010600030101010101" pitchFamily="2" charset="-122"/>
                              </a:rPr>
                              <m:t>𝑡</m:t>
                            </m:r>
                          </m:e>
                          <m:sub>
                            <m:r>
                              <a:rPr lang="en-US" altLang="zh-CN" sz="2400" b="0" i="1" dirty="0" smtClean="0">
                                <a:latin typeface="Cambria Math" panose="02040503050406030204" pitchFamily="18" charset="0"/>
                                <a:ea typeface="宋体" panose="02010600030101010101" pitchFamily="2" charset="-122"/>
                              </a:rPr>
                              <m:t>1</m:t>
                            </m:r>
                          </m:sub>
                        </m:sSub>
                        <m:sSub>
                          <m:sSubPr>
                            <m:ctrlPr>
                              <a:rPr lang="en-US" altLang="zh-CN" sz="2400" i="1" dirty="0">
                                <a:latin typeface="Cambria Math" panose="02040503050406030204" pitchFamily="18" charset="0"/>
                                <a:ea typeface="宋体" panose="02010600030101010101" pitchFamily="2" charset="-122"/>
                              </a:rPr>
                            </m:ctrlPr>
                          </m:sSubPr>
                          <m:e>
                            <m:r>
                              <a:rPr lang="en-US" altLang="zh-CN" sz="2400" b="0" i="1" dirty="0" smtClean="0">
                                <a:latin typeface="Cambria Math" panose="02040503050406030204" pitchFamily="18" charset="0"/>
                                <a:ea typeface="宋体" panose="02010600030101010101" pitchFamily="2" charset="-122"/>
                              </a:rPr>
                              <m:t>𝑡</m:t>
                            </m:r>
                          </m:e>
                          <m:sub>
                            <m:r>
                              <a:rPr lang="en-US" altLang="zh-CN" sz="2400" b="0" i="1" dirty="0" smtClean="0">
                                <a:latin typeface="Cambria Math" panose="02040503050406030204" pitchFamily="18" charset="0"/>
                                <a:ea typeface="宋体" panose="02010600030101010101" pitchFamily="2" charset="-122"/>
                              </a:rPr>
                              <m:t>2</m:t>
                            </m:r>
                          </m:sub>
                        </m:sSub>
                        <m:r>
                          <a:rPr lang="en-US" altLang="zh-CN" sz="2400" b="0" i="1" dirty="0" smtClean="0">
                            <a:latin typeface="Cambria Math" panose="02040503050406030204" pitchFamily="18" charset="0"/>
                            <a:ea typeface="宋体" panose="02010600030101010101" pitchFamily="2" charset="-122"/>
                          </a:rPr>
                          <m:t>…</m:t>
                        </m:r>
                        <m:sSub>
                          <m:sSubPr>
                            <m:ctrlPr>
                              <a:rPr lang="en-US" altLang="zh-CN" sz="2400" i="1" dirty="0">
                                <a:latin typeface="Cambria Math" panose="02040503050406030204" pitchFamily="18" charset="0"/>
                                <a:ea typeface="宋体" panose="02010600030101010101" pitchFamily="2" charset="-122"/>
                              </a:rPr>
                            </m:ctrlPr>
                          </m:sSubPr>
                          <m:e>
                            <m:r>
                              <a:rPr lang="en-US" altLang="zh-CN" sz="2400" b="0" i="1" dirty="0" smtClean="0">
                                <a:latin typeface="Cambria Math" panose="02040503050406030204" pitchFamily="18" charset="0"/>
                                <a:ea typeface="宋体" panose="02010600030101010101" pitchFamily="2" charset="-122"/>
                              </a:rPr>
                              <m:t>𝑡</m:t>
                            </m:r>
                          </m:e>
                          <m:sub>
                            <m:r>
                              <a:rPr lang="en-US" altLang="zh-CN" sz="2400" b="0" i="1" dirty="0" smtClean="0">
                                <a:latin typeface="Cambria Math" panose="02040503050406030204" pitchFamily="18" charset="0"/>
                                <a:ea typeface="宋体" panose="02010600030101010101" pitchFamily="2" charset="-122"/>
                              </a:rPr>
                              <m:t>𝑛</m:t>
                            </m:r>
                          </m:sub>
                        </m:sSub>
                        <m:r>
                          <a:rPr lang="en-US" altLang="zh-CN" sz="2400" i="1" dirty="0" smtClean="0">
                            <a:solidFill>
                              <a:schemeClr val="tx1"/>
                            </a:solidFill>
                            <a:latin typeface="Cambria Math" panose="02040503050406030204" pitchFamily="18" charset="0"/>
                            <a:ea typeface="宋体" panose="02010600030101010101" pitchFamily="2" charset="-122"/>
                          </a:rPr>
                          <m:t>)</m:t>
                        </m:r>
                      </m:oMath>
                    </a14:m>
                    <a:r>
                      <a:rPr lang="en-US" altLang="zh-CN" sz="2400" dirty="0">
                        <a:solidFill>
                          <a:schemeClr val="tx1"/>
                        </a:solidFill>
                        <a:ea typeface="宋体" panose="02010600030101010101" pitchFamily="2" charset="-122"/>
                      </a:rPr>
                      <a:t> =</a:t>
                    </a:r>
                    <a14:m>
                      <m:oMath xmlns:m="http://schemas.openxmlformats.org/officeDocument/2006/math">
                        <m:nary>
                          <m:naryPr>
                            <m:chr m:val="∏"/>
                            <m:ctrlPr>
                              <a:rPr lang="en-US" altLang="zh-CN" sz="2400" i="1" dirty="0" smtClean="0">
                                <a:solidFill>
                                  <a:schemeClr val="tx1"/>
                                </a:solidFill>
                                <a:latin typeface="Cambria Math" panose="02040503050406030204" pitchFamily="18" charset="0"/>
                                <a:ea typeface="宋体" panose="02010600030101010101" pitchFamily="2" charset="-122"/>
                              </a:rPr>
                            </m:ctrlPr>
                          </m:naryPr>
                          <m:sub>
                            <m:r>
                              <m:rPr>
                                <m:brk m:alnAt="23"/>
                              </m:rPr>
                              <a:rPr lang="en-US" altLang="zh-CN" sz="2400" b="0" i="1" dirty="0" smtClean="0">
                                <a:solidFill>
                                  <a:schemeClr val="tx1"/>
                                </a:solidFill>
                                <a:latin typeface="Cambria Math" panose="02040503050406030204" pitchFamily="18" charset="0"/>
                                <a:ea typeface="宋体" panose="02010600030101010101" pitchFamily="2" charset="-122"/>
                              </a:rPr>
                              <m:t>𝑖</m:t>
                            </m:r>
                            <m:r>
                              <a:rPr lang="en-US" altLang="zh-CN" sz="2400" b="0" i="1" dirty="0" smtClean="0">
                                <a:solidFill>
                                  <a:schemeClr val="tx1"/>
                                </a:solidFill>
                                <a:latin typeface="Cambria Math" panose="02040503050406030204" pitchFamily="18" charset="0"/>
                                <a:ea typeface="宋体" panose="02010600030101010101" pitchFamily="2" charset="-122"/>
                              </a:rPr>
                              <m:t>=1</m:t>
                            </m:r>
                          </m:sub>
                          <m:sup>
                            <m:r>
                              <a:rPr lang="en-US" altLang="zh-CN" sz="2400" b="0" i="1" dirty="0" smtClean="0">
                                <a:solidFill>
                                  <a:schemeClr val="tx1"/>
                                </a:solidFill>
                                <a:latin typeface="Cambria Math" panose="02040503050406030204" pitchFamily="18" charset="0"/>
                                <a:ea typeface="宋体" panose="02010600030101010101" pitchFamily="2" charset="-122"/>
                              </a:rPr>
                              <m:t>𝑛</m:t>
                            </m:r>
                          </m:sup>
                          <m:e>
                            <m:r>
                              <a:rPr lang="en-US" altLang="zh-CN" sz="2400" b="0" i="1" dirty="0" smtClean="0">
                                <a:solidFill>
                                  <a:schemeClr val="tx1"/>
                                </a:solidFill>
                                <a:latin typeface="Cambria Math" panose="02040503050406030204" pitchFamily="18" charset="0"/>
                                <a:ea typeface="宋体" panose="02010600030101010101" pitchFamily="2" charset="-122"/>
                              </a:rPr>
                              <m:t>𝑃</m:t>
                            </m:r>
                            <m:r>
                              <a:rPr lang="en-US" altLang="zh-CN" sz="2400" b="0" i="1" dirty="0" smtClean="0">
                                <a:solidFill>
                                  <a:schemeClr val="tx1"/>
                                </a:solidFill>
                                <a:latin typeface="Cambria Math" panose="02040503050406030204" pitchFamily="18" charset="0"/>
                                <a:ea typeface="宋体" panose="02010600030101010101" pitchFamily="2" charset="-122"/>
                              </a:rPr>
                              <m:t>(</m:t>
                            </m:r>
                            <m:sSub>
                              <m:sSubPr>
                                <m:ctrlPr>
                                  <a:rPr lang="en-US" altLang="zh-CN" sz="2400" i="1" dirty="0">
                                    <a:latin typeface="Cambria Math" panose="02040503050406030204" pitchFamily="18" charset="0"/>
                                    <a:ea typeface="宋体" panose="02010600030101010101" pitchFamily="2" charset="-122"/>
                                  </a:rPr>
                                </m:ctrlPr>
                              </m:sSubPr>
                              <m:e>
                                <m:r>
                                  <a:rPr lang="en-US" altLang="zh-CN" sz="2400" b="0" i="1" dirty="0" smtClean="0">
                                    <a:latin typeface="Cambria Math" panose="02040503050406030204" pitchFamily="18" charset="0"/>
                                    <a:ea typeface="宋体" panose="02010600030101010101" pitchFamily="2" charset="-122"/>
                                  </a:rPr>
                                  <m:t>𝑐</m:t>
                                </m:r>
                              </m:e>
                              <m:sub>
                                <m:r>
                                  <a:rPr lang="en-US" altLang="zh-CN" sz="2400" b="0" i="1" dirty="0" smtClean="0">
                                    <a:latin typeface="Cambria Math" panose="02040503050406030204" pitchFamily="18" charset="0"/>
                                    <a:ea typeface="宋体" panose="02010600030101010101" pitchFamily="2" charset="-122"/>
                                  </a:rPr>
                                  <m:t>𝑖</m:t>
                                </m:r>
                              </m:sub>
                            </m:sSub>
                            <m:r>
                              <a:rPr lang="en-US" altLang="zh-CN" sz="2400" b="0" i="1" dirty="0" smtClean="0">
                                <a:solidFill>
                                  <a:schemeClr val="tx1"/>
                                </a:solidFill>
                                <a:latin typeface="Cambria Math" panose="02040503050406030204" pitchFamily="18" charset="0"/>
                                <a:ea typeface="宋体" panose="02010600030101010101" pitchFamily="2" charset="-122"/>
                              </a:rPr>
                              <m:t>|</m:t>
                            </m:r>
                            <m:sSub>
                              <m:sSubPr>
                                <m:ctrlPr>
                                  <a:rPr lang="en-US" altLang="zh-CN" sz="2400" i="1" dirty="0">
                                    <a:latin typeface="Cambria Math" panose="02040503050406030204" pitchFamily="18" charset="0"/>
                                    <a:ea typeface="宋体" panose="02010600030101010101" pitchFamily="2" charset="-122"/>
                                  </a:rPr>
                                </m:ctrlPr>
                              </m:sSubPr>
                              <m:e>
                                <m:r>
                                  <a:rPr lang="en-US" altLang="zh-CN" sz="2400" b="0" i="1" dirty="0" smtClean="0">
                                    <a:latin typeface="Cambria Math" panose="02040503050406030204" pitchFamily="18" charset="0"/>
                                    <a:ea typeface="宋体" panose="02010600030101010101" pitchFamily="2" charset="-122"/>
                                  </a:rPr>
                                  <m:t>𝑡</m:t>
                                </m:r>
                              </m:e>
                              <m:sub>
                                <m:r>
                                  <a:rPr lang="en-US" altLang="zh-CN" sz="2400" b="0" i="1" dirty="0" smtClean="0">
                                    <a:latin typeface="Cambria Math" panose="02040503050406030204" pitchFamily="18" charset="0"/>
                                    <a:ea typeface="宋体" panose="02010600030101010101" pitchFamily="2" charset="-122"/>
                                  </a:rPr>
                                  <m:t>𝑖</m:t>
                                </m:r>
                              </m:sub>
                            </m:sSub>
                            <m:r>
                              <a:rPr lang="en-US" altLang="zh-CN" sz="2400" b="0" i="1" dirty="0" smtClean="0">
                                <a:solidFill>
                                  <a:schemeClr val="tx1"/>
                                </a:solidFill>
                                <a:latin typeface="Cambria Math" panose="02040503050406030204" pitchFamily="18" charset="0"/>
                                <a:ea typeface="宋体" panose="02010600030101010101" pitchFamily="2" charset="-122"/>
                              </a:rPr>
                              <m:t>)</m:t>
                            </m:r>
                          </m:e>
                        </m:nary>
                      </m:oMath>
                    </a14:m>
                    <a:endParaRPr lang="en-US" altLang="zh-CN" sz="2400" dirty="0">
                      <a:solidFill>
                        <a:schemeClr val="tx1"/>
                      </a:solidFill>
                      <a:ea typeface="宋体" panose="02010600030101010101" pitchFamily="2" charset="-122"/>
                    </a:endParaRPr>
                  </a:p>
                  <a:p>
                    <a:pPr>
                      <a:spcBef>
                        <a:spcPct val="0"/>
                      </a:spcBef>
                      <a:buClrTx/>
                      <a:buNone/>
                    </a:pPr>
                    <a:r>
                      <a:rPr lang="en-US" altLang="zh-CN" sz="2400" dirty="0">
                        <a:ea typeface="宋体" panose="02010600030101010101" pitchFamily="2" charset="-122"/>
                      </a:rPr>
                      <a:t>  </a:t>
                    </a:r>
                    <a:endParaRPr lang="en-US" altLang="zh-CN" sz="2400" i="1" dirty="0">
                      <a:latin typeface="Cambria Math" panose="02040503050406030204" pitchFamily="18" charset="0"/>
                      <a:ea typeface="宋体" panose="02010600030101010101" pitchFamily="2" charset="-122"/>
                    </a:endParaRPr>
                  </a:p>
                  <a:p>
                    <a:pPr>
                      <a:spcBef>
                        <a:spcPct val="0"/>
                      </a:spcBef>
                      <a:buClrTx/>
                      <a:buNone/>
                    </a:pPr>
                    <a:r>
                      <a:rPr lang="en-US" altLang="zh-CN" sz="2400" dirty="0">
                        <a:ea typeface="宋体" panose="02010600030101010101" pitchFamily="2" charset="-122"/>
                      </a:rPr>
                      <a:t>  </a:t>
                    </a:r>
                  </a:p>
                  <a:p>
                    <a:pPr>
                      <a:spcBef>
                        <a:spcPct val="0"/>
                      </a:spcBef>
                      <a:buClrTx/>
                      <a:buNone/>
                    </a:pPr>
                    <a:r>
                      <a:rPr lang="en-US" altLang="zh-CN" sz="2400" dirty="0">
                        <a:ea typeface="宋体" panose="02010600030101010101" pitchFamily="2" charset="-122"/>
                      </a:rPr>
                      <a:t> </a:t>
                    </a:r>
                    <a14:m>
                      <m:oMath xmlns:m="http://schemas.openxmlformats.org/officeDocument/2006/math">
                        <m:r>
                          <a:rPr lang="en-US" altLang="zh-CN" sz="2400" b="0" i="0" dirty="0" smtClean="0">
                            <a:latin typeface="Cambria Math" panose="02040503050406030204" pitchFamily="18" charset="0"/>
                            <a:ea typeface="宋体" panose="02010600030101010101" pitchFamily="2" charset="-122"/>
                          </a:rPr>
                          <m:t> </m:t>
                        </m:r>
                        <m:r>
                          <a:rPr lang="en-US" altLang="zh-CN" sz="2400" i="1" dirty="0" smtClean="0">
                            <a:latin typeface="Cambria Math" panose="02040503050406030204" pitchFamily="18" charset="0"/>
                            <a:ea typeface="宋体" panose="02010600030101010101" pitchFamily="2" charset="-122"/>
                          </a:rPr>
                          <m:t>𝑃</m:t>
                        </m:r>
                        <m:r>
                          <a:rPr lang="en-US" altLang="zh-CN" sz="2400" i="1" dirty="0" smtClean="0">
                            <a:latin typeface="Cambria Math" panose="02040503050406030204" pitchFamily="18" charset="0"/>
                            <a:ea typeface="宋体" panose="02010600030101010101" pitchFamily="2" charset="-122"/>
                          </a:rPr>
                          <m:t>(</m:t>
                        </m:r>
                        <m:r>
                          <a:rPr lang="en-US" altLang="zh-CN" sz="2400" i="1" dirty="0" smtClean="0">
                            <a:latin typeface="Cambria Math" panose="02040503050406030204" pitchFamily="18" charset="0"/>
                            <a:ea typeface="宋体" panose="02010600030101010101" pitchFamily="2" charset="-122"/>
                          </a:rPr>
                          <m:t>𝑇</m:t>
                        </m:r>
                        <m:r>
                          <a:rPr lang="en-US" altLang="zh-CN" sz="2400" i="1" dirty="0" smtClean="0">
                            <a:latin typeface="Cambria Math" panose="02040503050406030204" pitchFamily="18" charset="0"/>
                            <a:ea typeface="宋体" panose="02010600030101010101" pitchFamily="2" charset="-122"/>
                          </a:rPr>
                          <m:t>)</m:t>
                        </m:r>
                      </m:oMath>
                    </a14:m>
                    <a:r>
                      <a:rPr lang="en-US" altLang="zh-CN" sz="2400" dirty="0">
                        <a:solidFill>
                          <a:schemeClr val="tx1"/>
                        </a:solidFill>
                        <a:ea typeface="宋体" panose="02010600030101010101" pitchFamily="2" charset="-122"/>
                      </a:rPr>
                      <a:t> = </a:t>
                    </a:r>
                  </a:p>
                </p:txBody>
              </p:sp>
            </mc:Choice>
            <mc:Fallback xmlns="">
              <p:sp>
                <p:nvSpPr>
                  <p:cNvPr id="28" name="Rectangle 3">
                    <a:extLst>
                      <a:ext uri="{FF2B5EF4-FFF2-40B4-BE49-F238E27FC236}">
                        <a16:creationId xmlns:a16="http://schemas.microsoft.com/office/drawing/2014/main" id="{5515CB66-D8A2-495B-9866-70CADF6D8338}"/>
                      </a:ext>
                    </a:extLst>
                  </p:cNvPr>
                  <p:cNvSpPr txBox="1">
                    <a:spLocks noRot="1" noChangeAspect="1" noMove="1" noResize="1" noEditPoints="1" noAdjustHandles="1" noChangeArrowheads="1" noChangeShapeType="1" noTextEdit="1"/>
                  </p:cNvSpPr>
                  <p:nvPr/>
                </p:nvSpPr>
                <p:spPr bwMode="auto">
                  <a:xfrm>
                    <a:off x="251520" y="1804562"/>
                    <a:ext cx="8674546" cy="3168352"/>
                  </a:xfrm>
                  <a:prstGeom prst="rect">
                    <a:avLst/>
                  </a:prstGeom>
                  <a:blipFill>
                    <a:blip r:embed="rId4"/>
                    <a:stretch>
                      <a:fillRect l="-773" t="-1731"/>
                    </a:stretch>
                  </a:blip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29" name="左大括号 28">
                <a:extLst>
                  <a:ext uri="{FF2B5EF4-FFF2-40B4-BE49-F238E27FC236}">
                    <a16:creationId xmlns:a16="http://schemas.microsoft.com/office/drawing/2014/main" id="{235051AE-853B-4D4B-8C99-E5FF05D177C2}"/>
                  </a:ext>
                </a:extLst>
              </p:cNvPr>
              <p:cNvSpPr/>
              <p:nvPr/>
            </p:nvSpPr>
            <p:spPr bwMode="auto">
              <a:xfrm>
                <a:off x="1528494" y="3509578"/>
                <a:ext cx="199551" cy="1258067"/>
              </a:xfrm>
              <a:prstGeom prst="leftBrace">
                <a:avLst/>
              </a:prstGeom>
              <a:ln>
                <a:headEnd type="none" w="med" len="med"/>
                <a:tailEnd type="none" w="med" len="med"/>
              </a:ln>
              <a:extLst/>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pPr>
                <a:endParaRPr kumimoji="0" lang="zh-CN" altLang="en-US" sz="1800" i="0" u="none" strike="noStrike" normalizeH="0" baseline="0">
                  <a:ln w="0"/>
                  <a:effectLst>
                    <a:outerShdw blurRad="38100" dist="19050" dir="2700000" algn="tl" rotWithShape="0">
                      <a:schemeClr val="dk1">
                        <a:alpha val="40000"/>
                      </a:schemeClr>
                    </a:outerShdw>
                  </a:effectLst>
                  <a:latin typeface="Times New Roman" panose="02020603050405020304" pitchFamily="18" charset="0"/>
                </a:endParaRPr>
              </a:p>
            </p:txBody>
          </p:sp>
          <mc:AlternateContent xmlns:mc="http://schemas.openxmlformats.org/markup-compatibility/2006" xmlns:a14="http://schemas.microsoft.com/office/drawing/2010/main">
            <mc:Choice Requires="a14">
              <p:sp>
                <p:nvSpPr>
                  <p:cNvPr id="30" name="文本框 29">
                    <a:extLst>
                      <a:ext uri="{FF2B5EF4-FFF2-40B4-BE49-F238E27FC236}">
                        <a16:creationId xmlns:a16="http://schemas.microsoft.com/office/drawing/2014/main" id="{298EC626-6AA8-493E-8C1D-82098B33B84F}"/>
                      </a:ext>
                    </a:extLst>
                  </p:cNvPr>
                  <p:cNvSpPr txBox="1"/>
                  <p:nvPr/>
                </p:nvSpPr>
                <p:spPr>
                  <a:xfrm>
                    <a:off x="1763974" y="3428817"/>
                    <a:ext cx="6874060" cy="1338828"/>
                  </a:xfrm>
                  <a:prstGeom prst="rect">
                    <a:avLst/>
                  </a:prstGeom>
                  <a:noFill/>
                </p:spPr>
                <p:txBody>
                  <a:bodyPr wrap="square" rtlCol="0">
                    <a:spAutoFit/>
                  </a:bodyPr>
                  <a:lstStyle/>
                  <a:p>
                    <a:pPr>
                      <a:lnSpc>
                        <a:spcPct val="150000"/>
                      </a:lnSpc>
                    </a:pPr>
                    <a14:m>
                      <m:oMathPara xmlns:m="http://schemas.openxmlformats.org/officeDocument/2006/math">
                        <m:oMathParaPr>
                          <m:jc m:val="left"/>
                        </m:oMathParaPr>
                        <m:oMath xmlns:m="http://schemas.openxmlformats.org/officeDocument/2006/math">
                          <m:r>
                            <a:rPr lang="en-US" altLang="zh-CN" i="1" dirty="0" smtClean="0">
                              <a:latin typeface="Cambria Math" panose="02040503050406030204" pitchFamily="18" charset="0"/>
                            </a:rPr>
                            <m:t>𝑃</m:t>
                          </m:r>
                          <m:d>
                            <m:dPr>
                              <m:ctrlPr>
                                <a:rPr lang="en-US" altLang="zh-CN" i="1" dirty="0" smtClean="0">
                                  <a:latin typeface="Cambria Math" panose="02040503050406030204" pitchFamily="18" charset="0"/>
                                </a:rPr>
                              </m:ctrlPr>
                            </m:dPr>
                            <m:e>
                              <m:sSub>
                                <m:sSubPr>
                                  <m:ctrlPr>
                                    <a:rPr lang="en-US" altLang="zh-CN" i="1" dirty="0" smtClean="0">
                                      <a:latin typeface="Cambria Math" panose="02040503050406030204" pitchFamily="18" charset="0"/>
                                    </a:rPr>
                                  </m:ctrlPr>
                                </m:sSubPr>
                                <m:e>
                                  <m:r>
                                    <a:rPr lang="en-US" altLang="zh-CN" b="0" i="1" dirty="0" smtClean="0">
                                      <a:latin typeface="Cambria Math" panose="02040503050406030204" pitchFamily="18" charset="0"/>
                                    </a:rPr>
                                    <m:t>𝑡</m:t>
                                  </m:r>
                                </m:e>
                                <m:sub>
                                  <m:r>
                                    <a:rPr lang="en-US" altLang="zh-CN" b="0" i="1" dirty="0" smtClean="0">
                                      <a:latin typeface="Cambria Math" panose="02040503050406030204" pitchFamily="18" charset="0"/>
                                    </a:rPr>
                                    <m:t>1</m:t>
                                  </m:r>
                                </m:sub>
                              </m:sSub>
                            </m:e>
                          </m:d>
                          <m:r>
                            <a:rPr lang="en-US" altLang="zh-CN" i="1" dirty="0" smtClean="0">
                              <a:latin typeface="Cambria Math" panose="02040503050406030204" pitchFamily="18" charset="0"/>
                            </a:rPr>
                            <m:t>𝑃</m:t>
                          </m:r>
                          <m:d>
                            <m:dPr>
                              <m:ctrlPr>
                                <a:rPr lang="en-US" altLang="zh-CN" i="1" dirty="0" smtClean="0">
                                  <a:latin typeface="Cambria Math" panose="02040503050406030204" pitchFamily="18" charset="0"/>
                                </a:rPr>
                              </m:ctrlPr>
                            </m:dPr>
                            <m:e>
                              <m:sSub>
                                <m:sSubPr>
                                  <m:ctrlPr>
                                    <a:rPr lang="en-US" altLang="zh-CN" i="1" dirty="0" smtClean="0">
                                      <a:latin typeface="Cambria Math" panose="02040503050406030204" pitchFamily="18" charset="0"/>
                                    </a:rPr>
                                  </m:ctrlPr>
                                </m:sSubPr>
                                <m:e>
                                  <m:r>
                                    <a:rPr lang="en-US" altLang="zh-CN" b="0" i="1" dirty="0" smtClean="0">
                                      <a:latin typeface="Cambria Math" panose="02040503050406030204" pitchFamily="18" charset="0"/>
                                    </a:rPr>
                                    <m:t>𝑡</m:t>
                                  </m:r>
                                </m:e>
                                <m:sub>
                                  <m:r>
                                    <a:rPr lang="en-US" altLang="zh-CN" b="0" i="1" dirty="0" smtClean="0">
                                      <a:latin typeface="Cambria Math" panose="02040503050406030204" pitchFamily="18" charset="0"/>
                                    </a:rPr>
                                    <m:t>2</m:t>
                                  </m:r>
                                </m:sub>
                              </m:sSub>
                            </m:e>
                          </m:d>
                          <m:r>
                            <a:rPr lang="en-US" altLang="zh-CN" b="0" i="1" dirty="0" smtClean="0">
                              <a:latin typeface="Cambria Math" panose="02040503050406030204" pitchFamily="18" charset="0"/>
                            </a:rPr>
                            <m:t>…</m:t>
                          </m:r>
                          <m:r>
                            <a:rPr lang="en-US" altLang="zh-CN" b="0" i="1" dirty="0" smtClean="0">
                              <a:latin typeface="Cambria Math" panose="02040503050406030204" pitchFamily="18" charset="0"/>
                            </a:rPr>
                            <m:t>𝑃</m:t>
                          </m:r>
                          <m:d>
                            <m:dPr>
                              <m:ctrlPr>
                                <a:rPr lang="en-US" altLang="zh-CN" b="0" i="1" dirty="0" smtClean="0">
                                  <a:latin typeface="Cambria Math" panose="02040503050406030204" pitchFamily="18" charset="0"/>
                                </a:rPr>
                              </m:ctrlPr>
                            </m:dPr>
                            <m:e>
                              <m:sSub>
                                <m:sSubPr>
                                  <m:ctrlPr>
                                    <a:rPr lang="en-US" altLang="zh-CN" i="1" dirty="0">
                                      <a:latin typeface="Cambria Math" panose="02040503050406030204" pitchFamily="18" charset="0"/>
                                    </a:rPr>
                                  </m:ctrlPr>
                                </m:sSubPr>
                                <m:e>
                                  <m:r>
                                    <a:rPr lang="en-US" altLang="zh-CN" b="0" i="1" dirty="0" smtClean="0">
                                      <a:latin typeface="Cambria Math" panose="02040503050406030204" pitchFamily="18" charset="0"/>
                                    </a:rPr>
                                    <m:t>𝑡</m:t>
                                  </m:r>
                                </m:e>
                                <m:sub>
                                  <m:r>
                                    <a:rPr lang="en-US" altLang="zh-CN" b="0" i="1" dirty="0" smtClean="0">
                                      <a:latin typeface="Cambria Math" panose="02040503050406030204" pitchFamily="18" charset="0"/>
                                    </a:rPr>
                                    <m:t>𝑛</m:t>
                                  </m:r>
                                </m:sub>
                              </m:sSub>
                            </m:e>
                          </m:d>
                        </m:oMath>
                      </m:oMathPara>
                    </a14:m>
                    <a:endParaRPr lang="en-US" altLang="zh-CN" b="0" i="1" dirty="0">
                      <a:latin typeface="Cambria Math" panose="02040503050406030204" pitchFamily="18" charset="0"/>
                    </a:endParaRPr>
                  </a:p>
                  <a:p>
                    <a:pPr>
                      <a:lnSpc>
                        <a:spcPct val="150000"/>
                      </a:lnSpc>
                    </a:pPr>
                    <a14:m>
                      <m:oMathPara xmlns:m="http://schemas.openxmlformats.org/officeDocument/2006/math">
                        <m:oMathParaPr>
                          <m:jc m:val="left"/>
                        </m:oMathParaPr>
                        <m:oMath xmlns:m="http://schemas.openxmlformats.org/officeDocument/2006/math">
                          <m:r>
                            <a:rPr lang="en-US" altLang="zh-CN" i="1" dirty="0">
                              <a:latin typeface="Cambria Math" panose="02040503050406030204" pitchFamily="18" charset="0"/>
                            </a:rPr>
                            <m:t>𝑃</m:t>
                          </m:r>
                          <m:d>
                            <m:dPr>
                              <m:ctrlPr>
                                <a:rPr lang="en-US" altLang="zh-CN" i="1" dirty="0">
                                  <a:latin typeface="Cambria Math" panose="02040503050406030204" pitchFamily="18" charset="0"/>
                                </a:rPr>
                              </m:ctrlPr>
                            </m:dPr>
                            <m:e>
                              <m:sSub>
                                <m:sSubPr>
                                  <m:ctrlPr>
                                    <a:rPr lang="en-US" altLang="zh-CN" i="1" dirty="0">
                                      <a:latin typeface="Cambria Math" panose="02040503050406030204" pitchFamily="18" charset="0"/>
                                    </a:rPr>
                                  </m:ctrlPr>
                                </m:sSubPr>
                                <m:e>
                                  <m:r>
                                    <a:rPr lang="en-US" altLang="zh-CN" i="1" dirty="0">
                                      <a:latin typeface="Cambria Math" panose="02040503050406030204" pitchFamily="18" charset="0"/>
                                    </a:rPr>
                                    <m:t>𝑡</m:t>
                                  </m:r>
                                </m:e>
                                <m:sub>
                                  <m:r>
                                    <a:rPr lang="en-US" altLang="zh-CN" i="1" dirty="0">
                                      <a:latin typeface="Cambria Math" panose="02040503050406030204" pitchFamily="18" charset="0"/>
                                    </a:rPr>
                                    <m:t>1</m:t>
                                  </m:r>
                                </m:sub>
                              </m:sSub>
                              <m:r>
                                <a:rPr lang="en-US" altLang="zh-CN" b="0" i="1" dirty="0" smtClean="0">
                                  <a:latin typeface="Cambria Math" panose="02040503050406030204" pitchFamily="18" charset="0"/>
                                </a:rPr>
                                <m:t>|</m:t>
                              </m:r>
                              <m:r>
                                <a:rPr lang="en-US" altLang="zh-CN" b="0" i="1" dirty="0" smtClean="0">
                                  <a:latin typeface="Cambria Math" panose="02040503050406030204" pitchFamily="18" charset="0"/>
                                </a:rPr>
                                <m:t>𝑏𝑒𝑔𝑖𝑛</m:t>
                              </m:r>
                            </m:e>
                          </m:d>
                          <m:r>
                            <a:rPr lang="en-US" altLang="zh-CN" i="1" dirty="0">
                              <a:latin typeface="Cambria Math" panose="02040503050406030204" pitchFamily="18" charset="0"/>
                            </a:rPr>
                            <m:t>𝑃</m:t>
                          </m:r>
                          <m:d>
                            <m:dPr>
                              <m:ctrlPr>
                                <a:rPr lang="en-US" altLang="zh-CN" i="1" dirty="0">
                                  <a:latin typeface="Cambria Math" panose="02040503050406030204" pitchFamily="18" charset="0"/>
                                </a:rPr>
                              </m:ctrlPr>
                            </m:dPr>
                            <m:e>
                              <m:sSub>
                                <m:sSubPr>
                                  <m:ctrlPr>
                                    <a:rPr lang="en-US" altLang="zh-CN" i="1" dirty="0">
                                      <a:latin typeface="Cambria Math" panose="02040503050406030204" pitchFamily="18" charset="0"/>
                                    </a:rPr>
                                  </m:ctrlPr>
                                </m:sSubPr>
                                <m:e>
                                  <m:r>
                                    <a:rPr lang="en-US" altLang="zh-CN" i="1" dirty="0">
                                      <a:latin typeface="Cambria Math" panose="02040503050406030204" pitchFamily="18" charset="0"/>
                                    </a:rPr>
                                    <m:t>𝑡</m:t>
                                  </m:r>
                                </m:e>
                                <m:sub>
                                  <m:r>
                                    <a:rPr lang="en-US" altLang="zh-CN" i="1" dirty="0">
                                      <a:latin typeface="Cambria Math" panose="02040503050406030204" pitchFamily="18" charset="0"/>
                                    </a:rPr>
                                    <m:t>2</m:t>
                                  </m:r>
                                </m:sub>
                              </m:sSub>
                              <m:r>
                                <a:rPr lang="en-US" altLang="zh-CN" b="0" i="1" dirty="0" smtClean="0">
                                  <a:latin typeface="Cambria Math" panose="02040503050406030204" pitchFamily="18" charset="0"/>
                                </a:rPr>
                                <m:t>|</m:t>
                              </m:r>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𝑡</m:t>
                                  </m:r>
                                </m:e>
                                <m:sub>
                                  <m:r>
                                    <a:rPr lang="en-US" altLang="zh-CN" b="0" i="1" dirty="0" smtClean="0">
                                      <a:latin typeface="Cambria Math" panose="02040503050406030204" pitchFamily="18" charset="0"/>
                                    </a:rPr>
                                    <m:t>1</m:t>
                                  </m:r>
                                </m:sub>
                              </m:sSub>
                            </m:e>
                          </m:d>
                          <m:r>
                            <a:rPr lang="en-US" altLang="zh-CN" i="1" dirty="0">
                              <a:latin typeface="Cambria Math" panose="02040503050406030204" pitchFamily="18" charset="0"/>
                            </a:rPr>
                            <m:t>…</m:t>
                          </m:r>
                          <m:r>
                            <a:rPr lang="en-US" altLang="zh-CN" i="1" dirty="0">
                              <a:latin typeface="Cambria Math" panose="02040503050406030204" pitchFamily="18" charset="0"/>
                            </a:rPr>
                            <m:t>𝑃</m:t>
                          </m:r>
                          <m:d>
                            <m:dPr>
                              <m:ctrlPr>
                                <a:rPr lang="en-US" altLang="zh-CN" i="1" dirty="0">
                                  <a:latin typeface="Cambria Math" panose="02040503050406030204" pitchFamily="18" charset="0"/>
                                </a:rPr>
                              </m:ctrlPr>
                            </m:dPr>
                            <m:e>
                              <m:sSub>
                                <m:sSubPr>
                                  <m:ctrlPr>
                                    <a:rPr lang="en-US" altLang="zh-CN" i="1" dirty="0">
                                      <a:latin typeface="Cambria Math" panose="02040503050406030204" pitchFamily="18" charset="0"/>
                                    </a:rPr>
                                  </m:ctrlPr>
                                </m:sSubPr>
                                <m:e>
                                  <m:r>
                                    <a:rPr lang="en-US" altLang="zh-CN" i="1" dirty="0">
                                      <a:latin typeface="Cambria Math" panose="02040503050406030204" pitchFamily="18" charset="0"/>
                                    </a:rPr>
                                    <m:t>𝑡</m:t>
                                  </m:r>
                                </m:e>
                                <m:sub>
                                  <m:r>
                                    <a:rPr lang="en-US" altLang="zh-CN" i="1" dirty="0">
                                      <a:latin typeface="Cambria Math" panose="02040503050406030204" pitchFamily="18" charset="0"/>
                                    </a:rPr>
                                    <m:t>𝑛</m:t>
                                  </m:r>
                                </m:sub>
                              </m:sSub>
                              <m:r>
                                <a:rPr lang="en-US" altLang="zh-CN" b="0" i="1" dirty="0" smtClean="0">
                                  <a:latin typeface="Cambria Math" panose="02040503050406030204" pitchFamily="18" charset="0"/>
                                </a:rPr>
                                <m:t>|</m:t>
                              </m:r>
                              <m:sSub>
                                <m:sSubPr>
                                  <m:ctrlPr>
                                    <a:rPr lang="en-US" altLang="zh-CN" i="1" dirty="0">
                                      <a:latin typeface="Cambria Math" panose="02040503050406030204" pitchFamily="18" charset="0"/>
                                    </a:rPr>
                                  </m:ctrlPr>
                                </m:sSubPr>
                                <m:e>
                                  <m:r>
                                    <a:rPr lang="en-US" altLang="zh-CN" i="1" dirty="0">
                                      <a:latin typeface="Cambria Math" panose="02040503050406030204" pitchFamily="18" charset="0"/>
                                    </a:rPr>
                                    <m:t>𝑡</m:t>
                                  </m:r>
                                </m:e>
                                <m:sub>
                                  <m:r>
                                    <a:rPr lang="en-US" altLang="zh-CN" b="0" i="1" dirty="0" smtClean="0">
                                      <a:latin typeface="Cambria Math" panose="02040503050406030204" pitchFamily="18" charset="0"/>
                                    </a:rPr>
                                    <m:t>𝑛</m:t>
                                  </m:r>
                                  <m:r>
                                    <a:rPr lang="en-US" altLang="zh-CN" b="0" i="1" dirty="0" smtClean="0">
                                      <a:latin typeface="Cambria Math" panose="02040503050406030204" pitchFamily="18" charset="0"/>
                                    </a:rPr>
                                    <m:t>−1</m:t>
                                  </m:r>
                                </m:sub>
                              </m:sSub>
                            </m:e>
                          </m:d>
                        </m:oMath>
                      </m:oMathPara>
                    </a14:m>
                    <a:endParaRPr lang="en-US" altLang="zh-CN" i="1" dirty="0">
                      <a:latin typeface="Cambria Math" panose="02040503050406030204" pitchFamily="18" charset="0"/>
                    </a:endParaRPr>
                  </a:p>
                  <a:p>
                    <a:pPr>
                      <a:lnSpc>
                        <a:spcPct val="150000"/>
                      </a:lnSpc>
                    </a:pPr>
                    <a14:m>
                      <m:oMathPara xmlns:m="http://schemas.openxmlformats.org/officeDocument/2006/math">
                        <m:oMathParaPr>
                          <m:jc m:val="left"/>
                        </m:oMathParaPr>
                        <m:oMath xmlns:m="http://schemas.openxmlformats.org/officeDocument/2006/math">
                          <m:r>
                            <a:rPr lang="en-US" altLang="zh-CN" i="1" dirty="0">
                              <a:latin typeface="Cambria Math" panose="02040503050406030204" pitchFamily="18" charset="0"/>
                            </a:rPr>
                            <m:t>𝑃</m:t>
                          </m:r>
                          <m:d>
                            <m:dPr>
                              <m:ctrlPr>
                                <a:rPr lang="en-US" altLang="zh-CN" i="1" dirty="0">
                                  <a:latin typeface="Cambria Math" panose="02040503050406030204" pitchFamily="18" charset="0"/>
                                </a:rPr>
                              </m:ctrlPr>
                            </m:dPr>
                            <m:e>
                              <m:sSub>
                                <m:sSubPr>
                                  <m:ctrlPr>
                                    <a:rPr lang="en-US" altLang="zh-CN" i="1" dirty="0">
                                      <a:latin typeface="Cambria Math" panose="02040503050406030204" pitchFamily="18" charset="0"/>
                                    </a:rPr>
                                  </m:ctrlPr>
                                </m:sSubPr>
                                <m:e>
                                  <m:r>
                                    <a:rPr lang="en-US" altLang="zh-CN" i="1" dirty="0">
                                      <a:latin typeface="Cambria Math" panose="02040503050406030204" pitchFamily="18" charset="0"/>
                                    </a:rPr>
                                    <m:t>𝑡</m:t>
                                  </m:r>
                                </m:e>
                                <m:sub>
                                  <m:r>
                                    <a:rPr lang="en-US" altLang="zh-CN" i="1" dirty="0">
                                      <a:latin typeface="Cambria Math" panose="02040503050406030204" pitchFamily="18" charset="0"/>
                                    </a:rPr>
                                    <m:t>1</m:t>
                                  </m:r>
                                </m:sub>
                              </m:sSub>
                              <m:r>
                                <a:rPr lang="en-US" altLang="zh-CN" i="1" dirty="0" smtClean="0">
                                  <a:latin typeface="Cambria Math" panose="02040503050406030204" pitchFamily="18" charset="0"/>
                                </a:rPr>
                                <m:t>|</m:t>
                              </m:r>
                              <m:r>
                                <m:rPr>
                                  <m:sty m:val="p"/>
                                </m:rPr>
                                <a:rPr lang="en-US" altLang="zh-CN" i="1" dirty="0">
                                  <a:latin typeface="Cambria Math" panose="02040503050406030204" pitchFamily="18" charset="0"/>
                                </a:rPr>
                                <m:t>beg</m:t>
                              </m:r>
                              <m:r>
                                <a:rPr lang="en-US" altLang="zh-CN" b="0" i="1" dirty="0" smtClean="0">
                                  <a:latin typeface="Cambria Math" panose="02040503050406030204" pitchFamily="18" charset="0"/>
                                </a:rPr>
                                <m:t>𝑖𝑛</m:t>
                              </m:r>
                              <m:r>
                                <a:rPr lang="en-US" altLang="zh-CN" b="0" i="1" dirty="0" smtClean="0">
                                  <a:latin typeface="Cambria Math" panose="02040503050406030204" pitchFamily="18" charset="0"/>
                                </a:rPr>
                                <m:t>1,</m:t>
                              </m:r>
                              <m:r>
                                <a:rPr lang="en-US" altLang="zh-CN" b="0" i="1" dirty="0" smtClean="0">
                                  <a:latin typeface="Cambria Math" panose="02040503050406030204" pitchFamily="18" charset="0"/>
                                </a:rPr>
                                <m:t>𝑏𝑒𝑔𝑖𝑛</m:t>
                              </m:r>
                              <m:r>
                                <a:rPr lang="en-US" altLang="zh-CN" b="0" i="1" dirty="0" smtClean="0">
                                  <a:latin typeface="Cambria Math" panose="02040503050406030204" pitchFamily="18" charset="0"/>
                                </a:rPr>
                                <m:t>2</m:t>
                              </m:r>
                            </m:e>
                          </m:d>
                          <m:r>
                            <a:rPr lang="en-US" altLang="zh-CN" i="1" dirty="0">
                              <a:latin typeface="Cambria Math" panose="02040503050406030204" pitchFamily="18" charset="0"/>
                            </a:rPr>
                            <m:t>𝑃</m:t>
                          </m:r>
                          <m:d>
                            <m:dPr>
                              <m:ctrlPr>
                                <a:rPr lang="en-US" altLang="zh-CN" i="1" dirty="0">
                                  <a:latin typeface="Cambria Math" panose="02040503050406030204" pitchFamily="18" charset="0"/>
                                </a:rPr>
                              </m:ctrlPr>
                            </m:dPr>
                            <m:e>
                              <m:sSub>
                                <m:sSubPr>
                                  <m:ctrlPr>
                                    <a:rPr lang="en-US" altLang="zh-CN" i="1" dirty="0">
                                      <a:latin typeface="Cambria Math" panose="02040503050406030204" pitchFamily="18" charset="0"/>
                                    </a:rPr>
                                  </m:ctrlPr>
                                </m:sSubPr>
                                <m:e>
                                  <m:r>
                                    <a:rPr lang="en-US" altLang="zh-CN" i="1" dirty="0">
                                      <a:latin typeface="Cambria Math" panose="02040503050406030204" pitchFamily="18" charset="0"/>
                                    </a:rPr>
                                    <m:t>𝑡</m:t>
                                  </m:r>
                                </m:e>
                                <m:sub>
                                  <m:r>
                                    <a:rPr lang="en-US" altLang="zh-CN" i="1" dirty="0">
                                      <a:latin typeface="Cambria Math" panose="02040503050406030204" pitchFamily="18" charset="0"/>
                                    </a:rPr>
                                    <m:t>2</m:t>
                                  </m:r>
                                </m:sub>
                              </m:sSub>
                              <m:r>
                                <a:rPr lang="en-US" altLang="zh-CN" b="0" i="1" dirty="0" smtClean="0">
                                  <a:latin typeface="Cambria Math" panose="02040503050406030204" pitchFamily="18" charset="0"/>
                                </a:rPr>
                                <m:t>|</m:t>
                              </m:r>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𝑡</m:t>
                                  </m:r>
                                </m:e>
                                <m:sub>
                                  <m:r>
                                    <a:rPr lang="en-US" altLang="zh-CN" b="0" i="1" dirty="0" smtClean="0">
                                      <a:latin typeface="Cambria Math" panose="02040503050406030204" pitchFamily="18" charset="0"/>
                                    </a:rPr>
                                    <m:t>1</m:t>
                                  </m:r>
                                </m:sub>
                              </m:sSub>
                              <m:r>
                                <a:rPr lang="en-US" altLang="zh-CN" b="0" i="1" dirty="0" smtClean="0">
                                  <a:latin typeface="Cambria Math" panose="02040503050406030204" pitchFamily="18" charset="0"/>
                                </a:rPr>
                                <m:t>,</m:t>
                              </m:r>
                              <m:r>
                                <a:rPr lang="en-US" altLang="zh-CN" b="0" i="1" dirty="0" smtClean="0">
                                  <a:latin typeface="Cambria Math" panose="02040503050406030204" pitchFamily="18" charset="0"/>
                                </a:rPr>
                                <m:t>𝑏𝑒𝑔𝑖𝑛</m:t>
                              </m:r>
                              <m:r>
                                <a:rPr lang="en-US" altLang="zh-CN" b="0" i="1" dirty="0" smtClean="0">
                                  <a:latin typeface="Cambria Math" panose="02040503050406030204" pitchFamily="18" charset="0"/>
                                </a:rPr>
                                <m:t>1 </m:t>
                              </m:r>
                            </m:e>
                          </m:d>
                          <m:r>
                            <a:rPr lang="en-US" altLang="zh-CN" i="1" dirty="0">
                              <a:latin typeface="Cambria Math" panose="02040503050406030204" pitchFamily="18" charset="0"/>
                            </a:rPr>
                            <m:t>…</m:t>
                          </m:r>
                          <m:r>
                            <a:rPr lang="en-US" altLang="zh-CN" i="1" dirty="0">
                              <a:latin typeface="Cambria Math" panose="02040503050406030204" pitchFamily="18" charset="0"/>
                            </a:rPr>
                            <m:t>𝑃</m:t>
                          </m:r>
                          <m:r>
                            <a:rPr lang="en-US" altLang="zh-CN" i="1" dirty="0">
                              <a:latin typeface="Cambria Math" panose="02040503050406030204" pitchFamily="18" charset="0"/>
                            </a:rPr>
                            <m:t>(</m:t>
                          </m:r>
                          <m:sSub>
                            <m:sSubPr>
                              <m:ctrlPr>
                                <a:rPr lang="en-US" altLang="zh-CN" i="1" dirty="0">
                                  <a:latin typeface="Cambria Math" panose="02040503050406030204" pitchFamily="18" charset="0"/>
                                </a:rPr>
                              </m:ctrlPr>
                            </m:sSubPr>
                            <m:e>
                              <m:r>
                                <a:rPr lang="en-US" altLang="zh-CN" i="1" dirty="0">
                                  <a:latin typeface="Cambria Math" panose="02040503050406030204" pitchFamily="18" charset="0"/>
                                </a:rPr>
                                <m:t>𝑡</m:t>
                              </m:r>
                            </m:e>
                            <m:sub>
                              <m:r>
                                <a:rPr lang="en-US" altLang="zh-CN" i="1" dirty="0">
                                  <a:latin typeface="Cambria Math" panose="02040503050406030204" pitchFamily="18" charset="0"/>
                                </a:rPr>
                                <m:t>𝑛</m:t>
                              </m:r>
                            </m:sub>
                          </m:sSub>
                          <m:r>
                            <a:rPr lang="en-US" altLang="zh-CN" b="0" i="1" dirty="0" smtClean="0">
                              <a:latin typeface="Cambria Math" panose="02040503050406030204" pitchFamily="18" charset="0"/>
                            </a:rPr>
                            <m:t>|</m:t>
                          </m:r>
                          <m:sSub>
                            <m:sSubPr>
                              <m:ctrlPr>
                                <a:rPr lang="en-US" altLang="zh-CN" i="1" dirty="0">
                                  <a:latin typeface="Cambria Math" panose="02040503050406030204" pitchFamily="18" charset="0"/>
                                </a:rPr>
                              </m:ctrlPr>
                            </m:sSubPr>
                            <m:e>
                              <m:r>
                                <a:rPr lang="en-US" altLang="zh-CN" b="0" i="1" dirty="0" smtClean="0">
                                  <a:latin typeface="Cambria Math" panose="02040503050406030204" pitchFamily="18" charset="0"/>
                                </a:rPr>
                                <m:t>𝑡</m:t>
                              </m:r>
                            </m:e>
                            <m:sub>
                              <m:r>
                                <a:rPr lang="en-US" altLang="zh-CN" b="0" i="1" dirty="0" smtClean="0">
                                  <a:latin typeface="Cambria Math" panose="02040503050406030204" pitchFamily="18" charset="0"/>
                                </a:rPr>
                                <m:t>𝑛</m:t>
                              </m:r>
                              <m:r>
                                <a:rPr lang="en-US" altLang="zh-CN" b="0" i="1" dirty="0" smtClean="0">
                                  <a:latin typeface="Cambria Math" panose="02040503050406030204" pitchFamily="18" charset="0"/>
                                </a:rPr>
                                <m:t>−2</m:t>
                              </m:r>
                            </m:sub>
                          </m:sSub>
                          <m:r>
                            <a:rPr lang="en-US" altLang="zh-CN" b="0" i="1" dirty="0" smtClean="0">
                              <a:latin typeface="Cambria Math" panose="02040503050406030204" pitchFamily="18" charset="0"/>
                            </a:rPr>
                            <m:t>,</m:t>
                          </m:r>
                          <m:sSub>
                            <m:sSubPr>
                              <m:ctrlPr>
                                <a:rPr lang="en-US" altLang="zh-CN" i="1" dirty="0">
                                  <a:latin typeface="Cambria Math" panose="02040503050406030204" pitchFamily="18" charset="0"/>
                                </a:rPr>
                              </m:ctrlPr>
                            </m:sSubPr>
                            <m:e>
                              <m:r>
                                <a:rPr lang="en-US" altLang="zh-CN" b="0" i="1" dirty="0" smtClean="0">
                                  <a:latin typeface="Cambria Math" panose="02040503050406030204" pitchFamily="18" charset="0"/>
                                </a:rPr>
                                <m:t>𝑡</m:t>
                              </m:r>
                            </m:e>
                            <m:sub>
                              <m:r>
                                <a:rPr lang="en-US" altLang="zh-CN" b="0" i="1" dirty="0" smtClean="0">
                                  <a:latin typeface="Cambria Math" panose="02040503050406030204" pitchFamily="18" charset="0"/>
                                </a:rPr>
                                <m:t>𝑛</m:t>
                              </m:r>
                              <m:r>
                                <a:rPr lang="en-US" altLang="zh-CN" b="0" i="1" dirty="0" smtClean="0">
                                  <a:latin typeface="Cambria Math" panose="02040503050406030204" pitchFamily="18" charset="0"/>
                                </a:rPr>
                                <m:t>−1</m:t>
                              </m:r>
                            </m:sub>
                          </m:sSub>
                          <m:r>
                            <a:rPr lang="en-US" altLang="zh-CN" i="1" dirty="0">
                              <a:latin typeface="Cambria Math" panose="02040503050406030204" pitchFamily="18" charset="0"/>
                            </a:rPr>
                            <m:t>)</m:t>
                          </m:r>
                        </m:oMath>
                      </m:oMathPara>
                    </a14:m>
                    <a:endParaRPr lang="en-US" altLang="zh-CN" dirty="0"/>
                  </a:p>
                </p:txBody>
              </p:sp>
            </mc:Choice>
            <mc:Fallback xmlns="">
              <p:sp>
                <p:nvSpPr>
                  <p:cNvPr id="30" name="文本框 29">
                    <a:extLst>
                      <a:ext uri="{FF2B5EF4-FFF2-40B4-BE49-F238E27FC236}">
                        <a16:creationId xmlns:a16="http://schemas.microsoft.com/office/drawing/2014/main" id="{298EC626-6AA8-493E-8C1D-82098B33B84F}"/>
                      </a:ext>
                    </a:extLst>
                  </p:cNvPr>
                  <p:cNvSpPr txBox="1">
                    <a:spLocks noRot="1" noChangeAspect="1" noMove="1" noResize="1" noEditPoints="1" noAdjustHandles="1" noChangeArrowheads="1" noChangeShapeType="1" noTextEdit="1"/>
                  </p:cNvSpPr>
                  <p:nvPr/>
                </p:nvSpPr>
                <p:spPr>
                  <a:xfrm>
                    <a:off x="1763974" y="3428817"/>
                    <a:ext cx="6874060" cy="1338828"/>
                  </a:xfrm>
                  <a:prstGeom prst="rect">
                    <a:avLst/>
                  </a:prstGeom>
                  <a:blipFill>
                    <a:blip r:embed="rId5"/>
                    <a:stretch>
                      <a:fillRect/>
                    </a:stretch>
                  </a:blipFill>
                </p:spPr>
                <p:txBody>
                  <a:bodyPr/>
                  <a:lstStyle/>
                  <a:p>
                    <a:r>
                      <a:rPr lang="zh-CN" altLang="en-US">
                        <a:noFill/>
                      </a:rPr>
                      <a:t> </a:t>
                    </a:r>
                  </a:p>
                </p:txBody>
              </p:sp>
            </mc:Fallback>
          </mc:AlternateContent>
        </p:grpSp>
        <p:sp>
          <p:nvSpPr>
            <p:cNvPr id="2" name="箭头: 右 1">
              <a:extLst>
                <a:ext uri="{FF2B5EF4-FFF2-40B4-BE49-F238E27FC236}">
                  <a16:creationId xmlns:a16="http://schemas.microsoft.com/office/drawing/2014/main" id="{4F34B016-944D-4D71-B73B-C4BCF49BE3D7}"/>
                </a:ext>
              </a:extLst>
            </p:cNvPr>
            <p:cNvSpPr/>
            <p:nvPr/>
          </p:nvSpPr>
          <p:spPr>
            <a:xfrm>
              <a:off x="4985613" y="2847215"/>
              <a:ext cx="334774" cy="216024"/>
            </a:xfrm>
            <a:prstGeom prst="rightArrow">
              <a:avLst/>
            </a:prstGeom>
            <a:solidFill>
              <a:schemeClr val="bg1"/>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箭头: 右 30">
              <a:extLst>
                <a:ext uri="{FF2B5EF4-FFF2-40B4-BE49-F238E27FC236}">
                  <a16:creationId xmlns:a16="http://schemas.microsoft.com/office/drawing/2014/main" id="{898EED6E-4F24-48F2-B9B3-BEDA9554E5D7}"/>
                </a:ext>
              </a:extLst>
            </p:cNvPr>
            <p:cNvSpPr/>
            <p:nvPr/>
          </p:nvSpPr>
          <p:spPr>
            <a:xfrm>
              <a:off x="3637273" y="2852936"/>
              <a:ext cx="334774" cy="216024"/>
            </a:xfrm>
            <a:prstGeom prst="rightArrow">
              <a:avLst/>
            </a:prstGeom>
            <a:solidFill>
              <a:schemeClr val="bg1"/>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箭头: 右 31">
              <a:extLst>
                <a:ext uri="{FF2B5EF4-FFF2-40B4-BE49-F238E27FC236}">
                  <a16:creationId xmlns:a16="http://schemas.microsoft.com/office/drawing/2014/main" id="{FD22DFDA-BBF2-4158-92C8-0907898E0A83}"/>
                </a:ext>
              </a:extLst>
            </p:cNvPr>
            <p:cNvSpPr/>
            <p:nvPr/>
          </p:nvSpPr>
          <p:spPr>
            <a:xfrm>
              <a:off x="6503609" y="2847215"/>
              <a:ext cx="334774" cy="216024"/>
            </a:xfrm>
            <a:prstGeom prst="rightArrow">
              <a:avLst/>
            </a:prstGeom>
            <a:solidFill>
              <a:schemeClr val="bg1"/>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9" name="组合 38">
            <a:extLst>
              <a:ext uri="{FF2B5EF4-FFF2-40B4-BE49-F238E27FC236}">
                <a16:creationId xmlns:a16="http://schemas.microsoft.com/office/drawing/2014/main" id="{F38E17E1-6842-4CC9-B692-ADD04B076703}"/>
              </a:ext>
            </a:extLst>
          </p:cNvPr>
          <p:cNvGrpSpPr/>
          <p:nvPr/>
        </p:nvGrpSpPr>
        <p:grpSpPr>
          <a:xfrm>
            <a:off x="779944" y="4488455"/>
            <a:ext cx="8651992" cy="2420888"/>
            <a:chOff x="779944" y="4488455"/>
            <a:chExt cx="8651992" cy="2420888"/>
          </a:xfrm>
        </p:grpSpPr>
        <p:grpSp>
          <p:nvGrpSpPr>
            <p:cNvPr id="33" name="组合 32">
              <a:extLst>
                <a:ext uri="{FF2B5EF4-FFF2-40B4-BE49-F238E27FC236}">
                  <a16:creationId xmlns:a16="http://schemas.microsoft.com/office/drawing/2014/main" id="{B1F2449D-137B-44E5-8DC2-F82AAEDEEA19}"/>
                </a:ext>
              </a:extLst>
            </p:cNvPr>
            <p:cNvGrpSpPr/>
            <p:nvPr/>
          </p:nvGrpSpPr>
          <p:grpSpPr>
            <a:xfrm>
              <a:off x="779944" y="4488455"/>
              <a:ext cx="8651992" cy="2420888"/>
              <a:chOff x="222687" y="4437112"/>
              <a:chExt cx="8651992" cy="2420888"/>
            </a:xfrm>
          </p:grpSpPr>
          <mc:AlternateContent xmlns:mc="http://schemas.openxmlformats.org/markup-compatibility/2006" xmlns:a14="http://schemas.microsoft.com/office/drawing/2010/main">
            <mc:Choice Requires="a14">
              <p:sp>
                <p:nvSpPr>
                  <p:cNvPr id="34" name="Rectangle 3">
                    <a:extLst>
                      <a:ext uri="{FF2B5EF4-FFF2-40B4-BE49-F238E27FC236}">
                        <a16:creationId xmlns:a16="http://schemas.microsoft.com/office/drawing/2014/main" id="{B97221CA-AE17-4CC4-9EAD-DF819C801F9D}"/>
                      </a:ext>
                    </a:extLst>
                  </p:cNvPr>
                  <p:cNvSpPr txBox="1">
                    <a:spLocks noChangeArrowheads="1"/>
                  </p:cNvSpPr>
                  <p:nvPr/>
                </p:nvSpPr>
                <p:spPr bwMode="auto">
                  <a:xfrm>
                    <a:off x="222687" y="4437112"/>
                    <a:ext cx="8651992" cy="2420888"/>
                  </a:xfrm>
                  <a:prstGeom prst="rect">
                    <a:avLst/>
                  </a:prstGeom>
                  <a:noFill/>
                  <a:ln>
                    <a:noFill/>
                  </a:ln>
                  <a:extLst>
                    <a:ext uri="{909E8E84-426E-40DD-AFC4-6F175D3DCCD1}">
                      <a14:hiddenFill>
                        <a:solidFill>
                          <a:schemeClr val="accent1"/>
                        </a:solidFill>
                      </a14:hiddenFill>
                    </a:ext>
                    <a:ext uri="{91240B29-F687-4F45-9708-019B960494DF}">
                      <a14:hiddenLine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Font typeface="Wingdings" panose="05000000000000000000" pitchFamily="2" charset="2"/>
                      <a:buChar char="v"/>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60000"/>
                      <a:buFont typeface="Wingdings" panose="05000000000000000000" pitchFamily="2" charset="2"/>
                      <a:buChar char="n"/>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1"/>
                      </a:buClr>
                      <a:buSzPct val="60000"/>
                      <a:buFont typeface="Wingdings" panose="05000000000000000000" pitchFamily="2" charset="2"/>
                      <a:buChar char="n"/>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1"/>
                      </a:buClr>
                      <a:buSzPct val="60000"/>
                      <a:buFont typeface="Wingdings" panose="05000000000000000000" pitchFamily="2" charset="2"/>
                      <a:buChar char="n"/>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panose="05000000000000000000" pitchFamily="2" charset="2"/>
                      <a:buChar char="n"/>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lnSpc>
                        <a:spcPct val="150000"/>
                      </a:lnSpc>
                      <a:buNone/>
                    </a:pPr>
                    <a:r>
                      <a:rPr lang="en-US" altLang="zh-CN" sz="2400" dirty="0">
                        <a:solidFill>
                          <a:schemeClr val="tx1"/>
                        </a:solidFill>
                      </a:rPr>
                      <a:t>  </a:t>
                    </a:r>
                    <a14:m>
                      <m:oMath xmlns:m="http://schemas.openxmlformats.org/officeDocument/2006/math">
                        <m:sSup>
                          <m:sSupPr>
                            <m:ctrlPr>
                              <a:rPr lang="en-US" altLang="zh-CN" sz="2400" i="1" dirty="0" smtClean="0">
                                <a:solidFill>
                                  <a:schemeClr val="tx1"/>
                                </a:solidFill>
                                <a:latin typeface="Cambria Math" panose="02040503050406030204" pitchFamily="18" charset="0"/>
                              </a:rPr>
                            </m:ctrlPr>
                          </m:sSupPr>
                          <m:e>
                            <m:r>
                              <a:rPr lang="en-US" altLang="zh-CN" sz="2400" b="0" i="1" dirty="0" smtClean="0">
                                <a:solidFill>
                                  <a:schemeClr val="tx1"/>
                                </a:solidFill>
                                <a:latin typeface="Cambria Math" panose="02040503050406030204" pitchFamily="18" charset="0"/>
                              </a:rPr>
                              <m:t>𝑇</m:t>
                            </m:r>
                          </m:e>
                          <m:sup>
                            <m:r>
                              <a:rPr lang="en-US" altLang="zh-CN" sz="2400" b="0" i="1" dirty="0" smtClean="0">
                                <a:solidFill>
                                  <a:schemeClr val="tx1"/>
                                </a:solidFill>
                                <a:latin typeface="Cambria Math" panose="02040503050406030204" pitchFamily="18" charset="0"/>
                              </a:rPr>
                              <m:t>#</m:t>
                            </m:r>
                          </m:sup>
                        </m:sSup>
                      </m:oMath>
                    </a14:m>
                    <a:r>
                      <a:rPr lang="en-US" altLang="zh-CN" sz="2400" dirty="0">
                        <a:solidFill>
                          <a:schemeClr val="tx1"/>
                        </a:solidFill>
                      </a:rPr>
                      <a:t> = </a:t>
                    </a:r>
                    <a14:m>
                      <m:oMath xmlns:m="http://schemas.openxmlformats.org/officeDocument/2006/math">
                        <m:func>
                          <m:funcPr>
                            <m:ctrlPr>
                              <a:rPr lang="en-US" altLang="zh-CN" sz="2400" i="1" dirty="0" smtClean="0">
                                <a:solidFill>
                                  <a:schemeClr val="tx1"/>
                                </a:solidFill>
                                <a:latin typeface="Cambria Math" panose="02040503050406030204" pitchFamily="18" charset="0"/>
                              </a:rPr>
                            </m:ctrlPr>
                          </m:funcPr>
                          <m:fName>
                            <m:limLow>
                              <m:limLowPr>
                                <m:ctrlPr>
                                  <a:rPr lang="en-US" altLang="zh-CN" sz="2400" i="1" dirty="0" smtClean="0">
                                    <a:solidFill>
                                      <a:schemeClr val="tx1"/>
                                    </a:solidFill>
                                    <a:latin typeface="Cambria Math" panose="02040503050406030204" pitchFamily="18" charset="0"/>
                                  </a:rPr>
                                </m:ctrlPr>
                              </m:limLowPr>
                              <m:e>
                                <m:r>
                                  <a:rPr lang="en-US" altLang="zh-CN" sz="2400" b="0" i="1" dirty="0" smtClean="0">
                                    <a:solidFill>
                                      <a:schemeClr val="tx1"/>
                                    </a:solidFill>
                                    <a:latin typeface="Cambria Math" panose="02040503050406030204" pitchFamily="18" charset="0"/>
                                  </a:rPr>
                                  <m:t>𝑎𝑟𝑔</m:t>
                                </m:r>
                                <m:r>
                                  <a:rPr lang="en-US" altLang="zh-CN" sz="2400" i="1" dirty="0" smtClean="0">
                                    <a:solidFill>
                                      <a:schemeClr val="tx1"/>
                                    </a:solidFill>
                                    <a:latin typeface="Cambria Math" panose="02040503050406030204" pitchFamily="18" charset="0"/>
                                  </a:rPr>
                                  <m:t>𝑚𝑎𝑥</m:t>
                                </m:r>
                              </m:e>
                              <m:lim>
                                <m:r>
                                  <a:rPr lang="en-US" altLang="zh-CN" sz="2400" b="0" i="1" dirty="0" smtClean="0">
                                    <a:solidFill>
                                      <a:schemeClr val="tx1"/>
                                    </a:solidFill>
                                    <a:latin typeface="Cambria Math" panose="02040503050406030204" pitchFamily="18" charset="0"/>
                                  </a:rPr>
                                  <m:t>𝑇</m:t>
                                </m:r>
                              </m:lim>
                            </m:limLow>
                          </m:fName>
                          <m:e>
                            <m:r>
                              <a:rPr lang="en-US" altLang="zh-CN" sz="2400" i="1" dirty="0">
                                <a:latin typeface="Cambria Math" panose="02040503050406030204" pitchFamily="18" charset="0"/>
                              </a:rPr>
                              <m:t>𝑃</m:t>
                            </m:r>
                            <m:d>
                              <m:dPr>
                                <m:ctrlPr>
                                  <a:rPr lang="en-US" altLang="zh-CN" sz="2400" i="1" dirty="0">
                                    <a:latin typeface="Cambria Math" panose="02040503050406030204" pitchFamily="18" charset="0"/>
                                  </a:rPr>
                                </m:ctrlPr>
                              </m:dPr>
                              <m:e>
                                <m:r>
                                  <a:rPr lang="en-US" altLang="zh-CN" sz="2400" i="1" dirty="0">
                                    <a:latin typeface="Cambria Math" panose="02040503050406030204" pitchFamily="18" charset="0"/>
                                  </a:rPr>
                                  <m:t>𝑇</m:t>
                                </m:r>
                              </m:e>
                              <m:e>
                                <m:r>
                                  <a:rPr lang="en-US" altLang="zh-CN" sz="2400" i="1" dirty="0">
                                    <a:latin typeface="Cambria Math" panose="02040503050406030204" pitchFamily="18" charset="0"/>
                                  </a:rPr>
                                  <m:t>𝐶</m:t>
                                </m:r>
                              </m:e>
                            </m:d>
                          </m:e>
                        </m:func>
                      </m:oMath>
                    </a14:m>
                    <a:endParaRPr lang="en-US" altLang="zh-CN" sz="2400" dirty="0">
                      <a:solidFill>
                        <a:schemeClr val="tx1"/>
                      </a:solidFill>
                    </a:endParaRPr>
                  </a:p>
                  <a:p>
                    <a:pPr marL="0" indent="0" eaLnBrk="1" hangingPunct="1">
                      <a:lnSpc>
                        <a:spcPct val="150000"/>
                      </a:lnSpc>
                      <a:buNone/>
                    </a:pPr>
                    <a:r>
                      <a:rPr lang="en-US" altLang="zh-CN" sz="2400" dirty="0">
                        <a:solidFill>
                          <a:schemeClr val="tx1"/>
                        </a:solidFill>
                        <a:ea typeface="宋体" panose="02010600030101010101" pitchFamily="2" charset="-122"/>
                      </a:rPr>
                      <a:t>	</a:t>
                    </a:r>
                    <a14:m>
                      <m:oMath xmlns:m="http://schemas.openxmlformats.org/officeDocument/2006/math">
                        <m:r>
                          <m:rPr>
                            <m:sty m:val="p"/>
                          </m:rPr>
                          <a:rPr lang="en-US" altLang="zh-CN" sz="2400" b="0" i="0" smtClean="0">
                            <a:latin typeface="Cambria Math" panose="02040503050406030204" pitchFamily="18" charset="0"/>
                            <a:ea typeface="宋体" panose="02010600030101010101" pitchFamily="2" charset="-122"/>
                          </a:rPr>
                          <m:t>ar</m:t>
                        </m:r>
                        <m:r>
                          <a:rPr lang="en-US" altLang="zh-CN" sz="2400" b="0" i="1" smtClean="0">
                            <a:latin typeface="Cambria Math" panose="02040503050406030204" pitchFamily="18" charset="0"/>
                            <a:ea typeface="宋体" panose="02010600030101010101" pitchFamily="2" charset="-122"/>
                          </a:rPr>
                          <m:t>𝑔</m:t>
                        </m:r>
                        <m:r>
                          <a:rPr lang="en-US" altLang="zh-CN" sz="2400" i="1">
                            <a:latin typeface="Cambria Math" panose="02040503050406030204" pitchFamily="18" charset="0"/>
                            <a:ea typeface="宋体" panose="02010600030101010101" pitchFamily="2" charset="-122"/>
                          </a:rPr>
                          <m:t>𝑚𝑎𝑥</m:t>
                        </m:r>
                        <m:r>
                          <a:rPr lang="en-US" altLang="zh-CN" sz="2400" b="0" i="0" smtClean="0">
                            <a:latin typeface="Cambria Math" panose="02040503050406030204" pitchFamily="18" charset="0"/>
                            <a:ea typeface="宋体" panose="02010600030101010101" pitchFamily="2" charset="-122"/>
                          </a:rPr>
                          <m:t>{</m:t>
                        </m:r>
                        <m:nary>
                          <m:naryPr>
                            <m:chr m:val="∏"/>
                            <m:limLoc m:val="subSup"/>
                            <m:ctrlPr>
                              <a:rPr lang="en-US" altLang="zh-CN" sz="2400" i="1" dirty="0">
                                <a:latin typeface="Cambria Math" panose="02040503050406030204" pitchFamily="18" charset="0"/>
                                <a:ea typeface="宋体" panose="02010600030101010101" pitchFamily="2" charset="-122"/>
                              </a:rPr>
                            </m:ctrlPr>
                          </m:naryPr>
                          <m:sub>
                            <m:r>
                              <m:rPr>
                                <m:brk m:alnAt="25"/>
                              </m:rPr>
                              <a:rPr lang="en-US" altLang="zh-CN" sz="2400" i="1" dirty="0">
                                <a:latin typeface="Cambria Math" panose="02040503050406030204" pitchFamily="18" charset="0"/>
                                <a:ea typeface="宋体" panose="02010600030101010101" pitchFamily="2" charset="-122"/>
                              </a:rPr>
                              <m:t>𝑖</m:t>
                            </m:r>
                            <m:r>
                              <a:rPr lang="en-US" altLang="zh-CN" sz="2400" i="1" dirty="0">
                                <a:latin typeface="Cambria Math" panose="02040503050406030204" pitchFamily="18" charset="0"/>
                                <a:ea typeface="宋体" panose="02010600030101010101" pitchFamily="2" charset="-122"/>
                              </a:rPr>
                              <m:t>=1</m:t>
                            </m:r>
                          </m:sub>
                          <m:sup>
                            <m:r>
                              <a:rPr lang="en-US" altLang="zh-CN" sz="2400" i="1" dirty="0">
                                <a:latin typeface="Cambria Math" panose="02040503050406030204" pitchFamily="18" charset="0"/>
                                <a:ea typeface="宋体" panose="02010600030101010101" pitchFamily="2" charset="-122"/>
                              </a:rPr>
                              <m:t>𝑛</m:t>
                            </m:r>
                          </m:sup>
                          <m:e>
                            <m:r>
                              <a:rPr lang="en-US" altLang="zh-CN" sz="2400" i="1">
                                <a:latin typeface="Cambria Math" panose="02040503050406030204" pitchFamily="18" charset="0"/>
                                <a:ea typeface="宋体" panose="02010600030101010101" pitchFamily="2" charset="-122"/>
                              </a:rPr>
                              <m:t>𝑃</m:t>
                            </m:r>
                            <m:d>
                              <m:dPr>
                                <m:ctrlPr>
                                  <a:rPr lang="en-US" altLang="zh-CN" sz="2400" i="1" dirty="0">
                                    <a:latin typeface="Cambria Math" panose="02040503050406030204" pitchFamily="18" charset="0"/>
                                    <a:ea typeface="宋体" panose="02010600030101010101" pitchFamily="2" charset="-122"/>
                                  </a:rPr>
                                </m:ctrlPr>
                              </m:dPr>
                              <m:e>
                                <m:sSub>
                                  <m:sSubPr>
                                    <m:ctrlPr>
                                      <a:rPr lang="en-US" altLang="zh-CN" sz="2400" i="1" dirty="0">
                                        <a:latin typeface="Cambria Math" panose="02040503050406030204" pitchFamily="18" charset="0"/>
                                        <a:ea typeface="宋体" panose="02010600030101010101" pitchFamily="2" charset="-122"/>
                                      </a:rPr>
                                    </m:ctrlPr>
                                  </m:sSubPr>
                                  <m:e>
                                    <m:r>
                                      <a:rPr lang="en-US" altLang="zh-CN" sz="2400" i="1" dirty="0">
                                        <a:latin typeface="Cambria Math" panose="02040503050406030204" pitchFamily="18" charset="0"/>
                                        <a:ea typeface="宋体" panose="02010600030101010101" pitchFamily="2" charset="-122"/>
                                      </a:rPr>
                                      <m:t>𝑐</m:t>
                                    </m:r>
                                  </m:e>
                                  <m:sub>
                                    <m:r>
                                      <a:rPr lang="en-US" altLang="zh-CN" sz="2400" i="1" dirty="0">
                                        <a:latin typeface="Cambria Math" panose="02040503050406030204" pitchFamily="18" charset="0"/>
                                        <a:ea typeface="宋体" panose="02010600030101010101" pitchFamily="2" charset="-122"/>
                                      </a:rPr>
                                      <m:t>𝑖</m:t>
                                    </m:r>
                                  </m:sub>
                                </m:sSub>
                              </m:e>
                              <m:e>
                                <m:sSub>
                                  <m:sSubPr>
                                    <m:ctrlPr>
                                      <a:rPr lang="en-US" altLang="zh-CN" sz="2400" i="1" dirty="0">
                                        <a:latin typeface="Cambria Math" panose="02040503050406030204" pitchFamily="18" charset="0"/>
                                        <a:ea typeface="宋体" panose="02010600030101010101" pitchFamily="2" charset="-122"/>
                                      </a:rPr>
                                    </m:ctrlPr>
                                  </m:sSubPr>
                                  <m:e>
                                    <m:r>
                                      <a:rPr lang="en-US" altLang="zh-CN" sz="2400" i="1" dirty="0">
                                        <a:latin typeface="Cambria Math" panose="02040503050406030204" pitchFamily="18" charset="0"/>
                                        <a:ea typeface="宋体" panose="02010600030101010101" pitchFamily="2" charset="-122"/>
                                      </a:rPr>
                                      <m:t>𝑡</m:t>
                                    </m:r>
                                  </m:e>
                                  <m:sub>
                                    <m:r>
                                      <a:rPr lang="en-US" altLang="zh-CN" sz="2400" i="1" dirty="0">
                                        <a:latin typeface="Cambria Math" panose="02040503050406030204" pitchFamily="18" charset="0"/>
                                        <a:ea typeface="宋体" panose="02010600030101010101" pitchFamily="2" charset="-122"/>
                                      </a:rPr>
                                      <m:t>𝑖</m:t>
                                    </m:r>
                                  </m:sub>
                                </m:sSub>
                              </m:e>
                            </m:d>
                            <m:r>
                              <a:rPr lang="en-US" altLang="zh-CN" sz="2400" i="1">
                                <a:latin typeface="Cambria Math" panose="02040503050406030204" pitchFamily="18" charset="0"/>
                                <a:ea typeface="宋体" panose="02010600030101010101" pitchFamily="2" charset="-122"/>
                              </a:rPr>
                              <m:t>∗ </m:t>
                            </m:r>
                            <m:func>
                              <m:funcPr>
                                <m:ctrlPr>
                                  <a:rPr lang="en-US" altLang="zh-CN" sz="2400" i="1">
                                    <a:latin typeface="Cambria Math" panose="02040503050406030204" pitchFamily="18" charset="0"/>
                                    <a:ea typeface="宋体" panose="02010600030101010101" pitchFamily="2" charset="-122"/>
                                  </a:rPr>
                                </m:ctrlPr>
                              </m:funcPr>
                              <m:fName>
                                <m:nary>
                                  <m:naryPr>
                                    <m:chr m:val="∏"/>
                                    <m:ctrlPr>
                                      <a:rPr lang="en-US" altLang="zh-CN" sz="2400" i="1">
                                        <a:latin typeface="Cambria Math" panose="02040503050406030204" pitchFamily="18" charset="0"/>
                                        <a:ea typeface="宋体" panose="02010600030101010101" pitchFamily="2" charset="-122"/>
                                      </a:rPr>
                                    </m:ctrlPr>
                                  </m:naryPr>
                                  <m:sub>
                                    <m:r>
                                      <m:rPr>
                                        <m:brk m:alnAt="23"/>
                                      </m:rPr>
                                      <a:rPr lang="en-US" altLang="zh-CN" sz="2400" i="1">
                                        <a:latin typeface="Cambria Math" panose="02040503050406030204" pitchFamily="18" charset="0"/>
                                        <a:ea typeface="宋体" panose="02010600030101010101" pitchFamily="2" charset="-122"/>
                                      </a:rPr>
                                      <m:t>𝑖</m:t>
                                    </m:r>
                                    <m:r>
                                      <a:rPr lang="en-US" altLang="zh-CN" sz="2400" i="1">
                                        <a:latin typeface="Cambria Math" panose="02040503050406030204" pitchFamily="18" charset="0"/>
                                        <a:ea typeface="宋体" panose="02010600030101010101" pitchFamily="2" charset="-122"/>
                                      </a:rPr>
                                      <m:t>=1</m:t>
                                    </m:r>
                                  </m:sub>
                                  <m:sup>
                                    <m:r>
                                      <a:rPr lang="en-US" altLang="zh-CN" sz="2400" i="1">
                                        <a:latin typeface="Cambria Math" panose="02040503050406030204" pitchFamily="18" charset="0"/>
                                        <a:ea typeface="宋体" panose="02010600030101010101" pitchFamily="2" charset="-122"/>
                                      </a:rPr>
                                      <m:t>𝑛</m:t>
                                    </m:r>
                                  </m:sup>
                                  <m:e>
                                    <m:r>
                                      <a:rPr lang="en-US" altLang="zh-CN" sz="2400" i="1">
                                        <a:latin typeface="Cambria Math" panose="02040503050406030204" pitchFamily="18" charset="0"/>
                                        <a:ea typeface="宋体" panose="02010600030101010101" pitchFamily="2" charset="-122"/>
                                      </a:rPr>
                                      <m:t>𝑃</m:t>
                                    </m:r>
                                    <m:d>
                                      <m:dPr>
                                        <m:ctrlPr>
                                          <a:rPr lang="en-US" altLang="zh-CN" sz="2400" i="1" dirty="0">
                                            <a:latin typeface="Cambria Math" panose="02040503050406030204" pitchFamily="18" charset="0"/>
                                            <a:ea typeface="宋体" panose="02010600030101010101" pitchFamily="2" charset="-122"/>
                                          </a:rPr>
                                        </m:ctrlPr>
                                      </m:dPr>
                                      <m:e>
                                        <m:sSub>
                                          <m:sSubPr>
                                            <m:ctrlPr>
                                              <a:rPr lang="en-US" altLang="zh-CN" sz="2400" i="1" dirty="0">
                                                <a:latin typeface="Cambria Math" panose="02040503050406030204" pitchFamily="18" charset="0"/>
                                                <a:ea typeface="宋体" panose="02010600030101010101" pitchFamily="2" charset="-122"/>
                                              </a:rPr>
                                            </m:ctrlPr>
                                          </m:sSubPr>
                                          <m:e>
                                            <m:r>
                                              <a:rPr lang="en-US" altLang="zh-CN" sz="2400" i="1" dirty="0">
                                                <a:latin typeface="Cambria Math" panose="02040503050406030204" pitchFamily="18" charset="0"/>
                                                <a:ea typeface="宋体" panose="02010600030101010101" pitchFamily="2" charset="-122"/>
                                              </a:rPr>
                                              <m:t>𝑡</m:t>
                                            </m:r>
                                          </m:e>
                                          <m:sub>
                                            <m:r>
                                              <a:rPr lang="en-US" altLang="zh-CN" sz="2400" i="1" dirty="0">
                                                <a:latin typeface="Cambria Math" panose="02040503050406030204" pitchFamily="18" charset="0"/>
                                                <a:ea typeface="宋体" panose="02010600030101010101" pitchFamily="2" charset="-122"/>
                                              </a:rPr>
                                              <m:t>𝑖</m:t>
                                            </m:r>
                                          </m:sub>
                                        </m:sSub>
                                      </m:e>
                                      <m:e>
                                        <m:sSub>
                                          <m:sSubPr>
                                            <m:ctrlPr>
                                              <a:rPr lang="en-US" altLang="zh-CN" sz="2400" i="1" dirty="0">
                                                <a:latin typeface="Cambria Math" panose="02040503050406030204" pitchFamily="18" charset="0"/>
                                                <a:ea typeface="宋体" panose="02010600030101010101" pitchFamily="2" charset="-122"/>
                                              </a:rPr>
                                            </m:ctrlPr>
                                          </m:sSubPr>
                                          <m:e>
                                            <m:r>
                                              <a:rPr lang="en-US" altLang="zh-CN" sz="2400" i="1" dirty="0">
                                                <a:latin typeface="Cambria Math" panose="02040503050406030204" pitchFamily="18" charset="0"/>
                                                <a:ea typeface="宋体" panose="02010600030101010101" pitchFamily="2" charset="-122"/>
                                              </a:rPr>
                                              <m:t>𝑡</m:t>
                                            </m:r>
                                          </m:e>
                                          <m:sub>
                                            <m:r>
                                              <a:rPr lang="en-US" altLang="zh-CN" sz="2400" i="1" dirty="0">
                                                <a:latin typeface="Cambria Math" panose="02040503050406030204" pitchFamily="18" charset="0"/>
                                                <a:ea typeface="宋体" panose="02010600030101010101" pitchFamily="2" charset="-122"/>
                                              </a:rPr>
                                              <m:t>𝑖</m:t>
                                            </m:r>
                                            <m:r>
                                              <a:rPr lang="en-US" altLang="zh-CN" sz="2400" i="1" dirty="0">
                                                <a:latin typeface="Cambria Math" panose="02040503050406030204" pitchFamily="18" charset="0"/>
                                                <a:ea typeface="宋体" panose="02010600030101010101" pitchFamily="2" charset="-122"/>
                                              </a:rPr>
                                              <m:t>−1</m:t>
                                            </m:r>
                                          </m:sub>
                                        </m:sSub>
                                        <m:r>
                                          <a:rPr lang="en-US" altLang="zh-CN" sz="2400" i="1" dirty="0">
                                            <a:latin typeface="Cambria Math" panose="02040503050406030204" pitchFamily="18" charset="0"/>
                                            <a:ea typeface="宋体" panose="02010600030101010101" pitchFamily="2" charset="-122"/>
                                          </a:rPr>
                                          <m:t> </m:t>
                                        </m:r>
                                      </m:e>
                                    </m:d>
                                  </m:e>
                                </m:nary>
                              </m:fName>
                              <m:e>
                                <m:r>
                                  <a:rPr lang="en-US" altLang="zh-CN" sz="2400" i="1" dirty="0">
                                    <a:latin typeface="Cambria Math" panose="02040503050406030204" pitchFamily="18" charset="0"/>
                                    <a:ea typeface="宋体" panose="02010600030101010101" pitchFamily="2" charset="-122"/>
                                  </a:rPr>
                                  <m:t>}</m:t>
                                </m:r>
                              </m:e>
                            </m:func>
                          </m:e>
                        </m:nary>
                      </m:oMath>
                    </a14:m>
                    <a:endParaRPr lang="en-US" altLang="zh-CN" sz="2400" dirty="0">
                      <a:solidFill>
                        <a:schemeClr val="tx1"/>
                      </a:solidFill>
                      <a:ea typeface="宋体" panose="02010600030101010101" pitchFamily="2" charset="-122"/>
                    </a:endParaRPr>
                  </a:p>
                  <a:p>
                    <a:pPr marL="0" indent="0" eaLnBrk="1" hangingPunct="1">
                      <a:lnSpc>
                        <a:spcPct val="150000"/>
                      </a:lnSpc>
                      <a:buNone/>
                    </a:pPr>
                    <a:r>
                      <a:rPr lang="en-US" altLang="zh-CN" sz="2400" dirty="0">
                        <a:ea typeface="宋体" panose="02010600030101010101" pitchFamily="2" charset="-122"/>
                      </a:rPr>
                      <a:t>	 </a:t>
                    </a:r>
                    <a14:m>
                      <m:oMath xmlns:m="http://schemas.openxmlformats.org/officeDocument/2006/math">
                        <m:r>
                          <m:rPr>
                            <m:sty m:val="p"/>
                          </m:rPr>
                          <a:rPr lang="en-US" altLang="zh-CN" sz="2400">
                            <a:latin typeface="Cambria Math" panose="02040503050406030204" pitchFamily="18" charset="0"/>
                            <a:ea typeface="宋体" panose="02010600030101010101" pitchFamily="2" charset="-122"/>
                          </a:rPr>
                          <m:t>ar</m:t>
                        </m:r>
                        <m:r>
                          <a:rPr lang="en-US" altLang="zh-CN" sz="2400" i="1">
                            <a:latin typeface="Cambria Math" panose="02040503050406030204" pitchFamily="18" charset="0"/>
                            <a:ea typeface="宋体" panose="02010600030101010101" pitchFamily="2" charset="-122"/>
                          </a:rPr>
                          <m:t>𝑔𝑚𝑎𝑥</m:t>
                        </m:r>
                        <m:r>
                          <a:rPr lang="en-US" altLang="zh-CN" sz="2400">
                            <a:latin typeface="Cambria Math" panose="02040503050406030204" pitchFamily="18" charset="0"/>
                            <a:ea typeface="宋体" panose="02010600030101010101" pitchFamily="2" charset="-122"/>
                          </a:rPr>
                          <m:t>{</m:t>
                        </m:r>
                        <m:nary>
                          <m:naryPr>
                            <m:chr m:val="∏"/>
                            <m:limLoc m:val="subSup"/>
                            <m:ctrlPr>
                              <a:rPr lang="en-US" altLang="zh-CN" sz="2400" i="1" dirty="0">
                                <a:latin typeface="Cambria Math" panose="02040503050406030204" pitchFamily="18" charset="0"/>
                                <a:ea typeface="宋体" panose="02010600030101010101" pitchFamily="2" charset="-122"/>
                              </a:rPr>
                            </m:ctrlPr>
                          </m:naryPr>
                          <m:sub>
                            <m:r>
                              <m:rPr>
                                <m:brk m:alnAt="25"/>
                              </m:rPr>
                              <a:rPr lang="en-US" altLang="zh-CN" sz="2400" i="1" dirty="0">
                                <a:latin typeface="Cambria Math" panose="02040503050406030204" pitchFamily="18" charset="0"/>
                                <a:ea typeface="宋体" panose="02010600030101010101" pitchFamily="2" charset="-122"/>
                              </a:rPr>
                              <m:t>𝑖</m:t>
                            </m:r>
                            <m:r>
                              <a:rPr lang="en-US" altLang="zh-CN" sz="2400" i="1" dirty="0">
                                <a:latin typeface="Cambria Math" panose="02040503050406030204" pitchFamily="18" charset="0"/>
                                <a:ea typeface="宋体" panose="02010600030101010101" pitchFamily="2" charset="-122"/>
                              </a:rPr>
                              <m:t>=1</m:t>
                            </m:r>
                          </m:sub>
                          <m:sup>
                            <m:r>
                              <a:rPr lang="en-US" altLang="zh-CN" sz="2400" i="1" dirty="0">
                                <a:latin typeface="Cambria Math" panose="02040503050406030204" pitchFamily="18" charset="0"/>
                                <a:ea typeface="宋体" panose="02010600030101010101" pitchFamily="2" charset="-122"/>
                              </a:rPr>
                              <m:t>𝑛</m:t>
                            </m:r>
                          </m:sup>
                          <m:e>
                            <m:r>
                              <a:rPr lang="en-US" altLang="zh-CN" sz="2400" i="1">
                                <a:latin typeface="Cambria Math" panose="02040503050406030204" pitchFamily="18" charset="0"/>
                                <a:ea typeface="宋体" panose="02010600030101010101" pitchFamily="2" charset="-122"/>
                              </a:rPr>
                              <m:t>𝑃</m:t>
                            </m:r>
                            <m:d>
                              <m:dPr>
                                <m:ctrlPr>
                                  <a:rPr lang="en-US" altLang="zh-CN" sz="2400" i="1" dirty="0">
                                    <a:latin typeface="Cambria Math" panose="02040503050406030204" pitchFamily="18" charset="0"/>
                                    <a:ea typeface="宋体" panose="02010600030101010101" pitchFamily="2" charset="-122"/>
                                  </a:rPr>
                                </m:ctrlPr>
                              </m:dPr>
                              <m:e>
                                <m:sSub>
                                  <m:sSubPr>
                                    <m:ctrlPr>
                                      <a:rPr lang="en-US" altLang="zh-CN" sz="2400" i="1" dirty="0">
                                        <a:latin typeface="Cambria Math" panose="02040503050406030204" pitchFamily="18" charset="0"/>
                                        <a:ea typeface="宋体" panose="02010600030101010101" pitchFamily="2" charset="-122"/>
                                      </a:rPr>
                                    </m:ctrlPr>
                                  </m:sSubPr>
                                  <m:e>
                                    <m:r>
                                      <a:rPr lang="en-US" altLang="zh-CN" sz="2400" i="1" dirty="0">
                                        <a:latin typeface="Cambria Math" panose="02040503050406030204" pitchFamily="18" charset="0"/>
                                        <a:ea typeface="宋体" panose="02010600030101010101" pitchFamily="2" charset="-122"/>
                                      </a:rPr>
                                      <m:t>𝑐</m:t>
                                    </m:r>
                                  </m:e>
                                  <m:sub>
                                    <m:r>
                                      <a:rPr lang="en-US" altLang="zh-CN" sz="2400" i="1" dirty="0">
                                        <a:latin typeface="Cambria Math" panose="02040503050406030204" pitchFamily="18" charset="0"/>
                                        <a:ea typeface="宋体" panose="02010600030101010101" pitchFamily="2" charset="-122"/>
                                      </a:rPr>
                                      <m:t>𝑖</m:t>
                                    </m:r>
                                  </m:sub>
                                </m:sSub>
                              </m:e>
                              <m:e>
                                <m:sSub>
                                  <m:sSubPr>
                                    <m:ctrlPr>
                                      <a:rPr lang="en-US" altLang="zh-CN" sz="2400" i="1" dirty="0">
                                        <a:latin typeface="Cambria Math" panose="02040503050406030204" pitchFamily="18" charset="0"/>
                                        <a:ea typeface="宋体" panose="02010600030101010101" pitchFamily="2" charset="-122"/>
                                      </a:rPr>
                                    </m:ctrlPr>
                                  </m:sSubPr>
                                  <m:e>
                                    <m:r>
                                      <a:rPr lang="en-US" altLang="zh-CN" sz="2400" i="1" dirty="0">
                                        <a:latin typeface="Cambria Math" panose="02040503050406030204" pitchFamily="18" charset="0"/>
                                        <a:ea typeface="宋体" panose="02010600030101010101" pitchFamily="2" charset="-122"/>
                                      </a:rPr>
                                      <m:t>𝑡</m:t>
                                    </m:r>
                                  </m:e>
                                  <m:sub>
                                    <m:r>
                                      <a:rPr lang="en-US" altLang="zh-CN" sz="2400" i="1" dirty="0">
                                        <a:latin typeface="Cambria Math" panose="02040503050406030204" pitchFamily="18" charset="0"/>
                                        <a:ea typeface="宋体" panose="02010600030101010101" pitchFamily="2" charset="-122"/>
                                      </a:rPr>
                                      <m:t>𝑖</m:t>
                                    </m:r>
                                  </m:sub>
                                </m:sSub>
                              </m:e>
                            </m:d>
                            <m:r>
                              <a:rPr lang="en-US" altLang="zh-CN" sz="2400" i="1">
                                <a:latin typeface="Cambria Math" panose="02040503050406030204" pitchFamily="18" charset="0"/>
                                <a:ea typeface="宋体" panose="02010600030101010101" pitchFamily="2" charset="-122"/>
                              </a:rPr>
                              <m:t>∗ </m:t>
                            </m:r>
                            <m:func>
                              <m:funcPr>
                                <m:ctrlPr>
                                  <a:rPr lang="en-US" altLang="zh-CN" sz="2400" i="1">
                                    <a:latin typeface="Cambria Math" panose="02040503050406030204" pitchFamily="18" charset="0"/>
                                    <a:ea typeface="宋体" panose="02010600030101010101" pitchFamily="2" charset="-122"/>
                                  </a:rPr>
                                </m:ctrlPr>
                              </m:funcPr>
                              <m:fName>
                                <m:nary>
                                  <m:naryPr>
                                    <m:chr m:val="∏"/>
                                    <m:ctrlPr>
                                      <a:rPr lang="en-US" altLang="zh-CN" sz="2400" i="1">
                                        <a:latin typeface="Cambria Math" panose="02040503050406030204" pitchFamily="18" charset="0"/>
                                        <a:ea typeface="宋体" panose="02010600030101010101" pitchFamily="2" charset="-122"/>
                                      </a:rPr>
                                    </m:ctrlPr>
                                  </m:naryPr>
                                  <m:sub>
                                    <m:r>
                                      <m:rPr>
                                        <m:brk m:alnAt="23"/>
                                      </m:rPr>
                                      <a:rPr lang="en-US" altLang="zh-CN" sz="2400" i="1">
                                        <a:latin typeface="Cambria Math" panose="02040503050406030204" pitchFamily="18" charset="0"/>
                                        <a:ea typeface="宋体" panose="02010600030101010101" pitchFamily="2" charset="-122"/>
                                      </a:rPr>
                                      <m:t>𝑖</m:t>
                                    </m:r>
                                    <m:r>
                                      <a:rPr lang="en-US" altLang="zh-CN" sz="2400" i="1">
                                        <a:latin typeface="Cambria Math" panose="02040503050406030204" pitchFamily="18" charset="0"/>
                                        <a:ea typeface="宋体" panose="02010600030101010101" pitchFamily="2" charset="-122"/>
                                      </a:rPr>
                                      <m:t>=1</m:t>
                                    </m:r>
                                  </m:sub>
                                  <m:sup>
                                    <m:r>
                                      <a:rPr lang="en-US" altLang="zh-CN" sz="2400" i="1">
                                        <a:latin typeface="Cambria Math" panose="02040503050406030204" pitchFamily="18" charset="0"/>
                                        <a:ea typeface="宋体" panose="02010600030101010101" pitchFamily="2" charset="-122"/>
                                      </a:rPr>
                                      <m:t>𝑛</m:t>
                                    </m:r>
                                  </m:sup>
                                  <m:e>
                                    <m:r>
                                      <a:rPr lang="en-US" altLang="zh-CN" sz="2400" i="1">
                                        <a:latin typeface="Cambria Math" panose="02040503050406030204" pitchFamily="18" charset="0"/>
                                        <a:ea typeface="宋体" panose="02010600030101010101" pitchFamily="2" charset="-122"/>
                                      </a:rPr>
                                      <m:t>𝑃</m:t>
                                    </m:r>
                                    <m:d>
                                      <m:dPr>
                                        <m:ctrlPr>
                                          <a:rPr lang="en-US" altLang="zh-CN" sz="2400" i="1" dirty="0">
                                            <a:latin typeface="Cambria Math" panose="02040503050406030204" pitchFamily="18" charset="0"/>
                                            <a:ea typeface="宋体" panose="02010600030101010101" pitchFamily="2" charset="-122"/>
                                          </a:rPr>
                                        </m:ctrlPr>
                                      </m:dPr>
                                      <m:e>
                                        <m:sSub>
                                          <m:sSubPr>
                                            <m:ctrlPr>
                                              <a:rPr lang="en-US" altLang="zh-CN" sz="2400" i="1" dirty="0">
                                                <a:latin typeface="Cambria Math" panose="02040503050406030204" pitchFamily="18" charset="0"/>
                                                <a:ea typeface="宋体" panose="02010600030101010101" pitchFamily="2" charset="-122"/>
                                              </a:rPr>
                                            </m:ctrlPr>
                                          </m:sSubPr>
                                          <m:e>
                                            <m:r>
                                              <a:rPr lang="en-US" altLang="zh-CN" sz="2400" i="1" dirty="0">
                                                <a:latin typeface="Cambria Math" panose="02040503050406030204" pitchFamily="18" charset="0"/>
                                                <a:ea typeface="宋体" panose="02010600030101010101" pitchFamily="2" charset="-122"/>
                                              </a:rPr>
                                              <m:t>𝑡</m:t>
                                            </m:r>
                                          </m:e>
                                          <m:sub>
                                            <m:r>
                                              <a:rPr lang="en-US" altLang="zh-CN" sz="2400" i="1" dirty="0">
                                                <a:latin typeface="Cambria Math" panose="02040503050406030204" pitchFamily="18" charset="0"/>
                                                <a:ea typeface="宋体" panose="02010600030101010101" pitchFamily="2" charset="-122"/>
                                              </a:rPr>
                                              <m:t>𝑖</m:t>
                                            </m:r>
                                          </m:sub>
                                        </m:sSub>
                                      </m:e>
                                      <m:e>
                                        <m:sSub>
                                          <m:sSubPr>
                                            <m:ctrlPr>
                                              <a:rPr lang="en-US" altLang="zh-CN" sz="2400" i="1" dirty="0">
                                                <a:latin typeface="Cambria Math" panose="02040503050406030204" pitchFamily="18" charset="0"/>
                                                <a:ea typeface="宋体" panose="02010600030101010101" pitchFamily="2" charset="-122"/>
                                              </a:rPr>
                                            </m:ctrlPr>
                                          </m:sSubPr>
                                          <m:e>
                                            <m:r>
                                              <a:rPr lang="en-US" altLang="zh-CN" sz="2400" i="1" dirty="0">
                                                <a:latin typeface="Cambria Math" panose="02040503050406030204" pitchFamily="18" charset="0"/>
                                                <a:ea typeface="宋体" panose="02010600030101010101" pitchFamily="2" charset="-122"/>
                                              </a:rPr>
                                              <m:t>𝑡</m:t>
                                            </m:r>
                                          </m:e>
                                          <m:sub>
                                            <m:r>
                                              <a:rPr lang="en-US" altLang="zh-CN" sz="2400" i="1" dirty="0">
                                                <a:latin typeface="Cambria Math" panose="02040503050406030204" pitchFamily="18" charset="0"/>
                                                <a:ea typeface="宋体" panose="02010600030101010101" pitchFamily="2" charset="-122"/>
                                              </a:rPr>
                                              <m:t>𝑖</m:t>
                                            </m:r>
                                            <m:r>
                                              <a:rPr lang="en-US" altLang="zh-CN" sz="2400" i="1" dirty="0">
                                                <a:latin typeface="Cambria Math" panose="02040503050406030204" pitchFamily="18" charset="0"/>
                                                <a:ea typeface="宋体" panose="02010600030101010101" pitchFamily="2" charset="-122"/>
                                              </a:rPr>
                                              <m:t>−2</m:t>
                                            </m:r>
                                          </m:sub>
                                        </m:sSub>
                                        <m:r>
                                          <a:rPr lang="en-US" altLang="zh-CN" sz="2400" i="1" dirty="0">
                                            <a:latin typeface="Cambria Math" panose="02040503050406030204" pitchFamily="18" charset="0"/>
                                            <a:ea typeface="宋体" panose="02010600030101010101" pitchFamily="2" charset="-122"/>
                                          </a:rPr>
                                          <m:t> </m:t>
                                        </m:r>
                                        <m:r>
                                          <a:rPr lang="en-US" altLang="zh-CN" sz="2400" b="0" i="1" dirty="0" smtClean="0">
                                            <a:latin typeface="Cambria Math" panose="02040503050406030204" pitchFamily="18" charset="0"/>
                                            <a:ea typeface="宋体" panose="02010600030101010101" pitchFamily="2" charset="-122"/>
                                          </a:rPr>
                                          <m:t>,</m:t>
                                        </m:r>
                                        <m:sSub>
                                          <m:sSubPr>
                                            <m:ctrlPr>
                                              <a:rPr lang="en-US" altLang="zh-CN" sz="2400" i="1" dirty="0" smtClean="0">
                                                <a:latin typeface="Cambria Math" panose="02040503050406030204" pitchFamily="18" charset="0"/>
                                                <a:ea typeface="宋体" panose="02010600030101010101" pitchFamily="2" charset="-122"/>
                                              </a:rPr>
                                            </m:ctrlPr>
                                          </m:sSubPr>
                                          <m:e>
                                            <m:r>
                                              <a:rPr lang="en-US" altLang="zh-CN" sz="2400" i="1" dirty="0">
                                                <a:latin typeface="Cambria Math" panose="02040503050406030204" pitchFamily="18" charset="0"/>
                                                <a:ea typeface="宋体" panose="02010600030101010101" pitchFamily="2" charset="-122"/>
                                              </a:rPr>
                                              <m:t>𝑡</m:t>
                                            </m:r>
                                          </m:e>
                                          <m:sub>
                                            <m:r>
                                              <a:rPr lang="en-US" altLang="zh-CN" sz="2400" i="1" dirty="0">
                                                <a:latin typeface="Cambria Math" panose="02040503050406030204" pitchFamily="18" charset="0"/>
                                                <a:ea typeface="宋体" panose="02010600030101010101" pitchFamily="2" charset="-122"/>
                                              </a:rPr>
                                              <m:t>𝑖</m:t>
                                            </m:r>
                                            <m:r>
                                              <a:rPr lang="en-US" altLang="zh-CN" sz="2400" i="1" dirty="0">
                                                <a:latin typeface="Cambria Math" panose="02040503050406030204" pitchFamily="18" charset="0"/>
                                                <a:ea typeface="宋体" panose="02010600030101010101" pitchFamily="2" charset="-122"/>
                                              </a:rPr>
                                              <m:t>−1</m:t>
                                            </m:r>
                                          </m:sub>
                                        </m:sSub>
                                      </m:e>
                                    </m:d>
                                  </m:e>
                                </m:nary>
                              </m:fName>
                              <m:e>
                                <m:r>
                                  <a:rPr lang="en-US" altLang="zh-CN" sz="2400" i="1" dirty="0">
                                    <a:latin typeface="Cambria Math" panose="02040503050406030204" pitchFamily="18" charset="0"/>
                                    <a:ea typeface="宋体" panose="02010600030101010101" pitchFamily="2" charset="-122"/>
                                  </a:rPr>
                                  <m:t>}</m:t>
                                </m:r>
                              </m:e>
                            </m:func>
                          </m:e>
                        </m:nary>
                      </m:oMath>
                    </a14:m>
                    <a:endParaRPr lang="en-US" altLang="zh-CN" sz="2400" dirty="0">
                      <a:solidFill>
                        <a:schemeClr val="tx1"/>
                      </a:solidFill>
                      <a:ea typeface="宋体" panose="02010600030101010101" pitchFamily="2" charset="-122"/>
                    </a:endParaRPr>
                  </a:p>
                </p:txBody>
              </p:sp>
            </mc:Choice>
            <mc:Fallback xmlns="">
              <p:sp>
                <p:nvSpPr>
                  <p:cNvPr id="34" name="Rectangle 3">
                    <a:extLst>
                      <a:ext uri="{FF2B5EF4-FFF2-40B4-BE49-F238E27FC236}">
                        <a16:creationId xmlns:a16="http://schemas.microsoft.com/office/drawing/2014/main" id="{B97221CA-AE17-4CC4-9EAD-DF819C801F9D}"/>
                      </a:ext>
                    </a:extLst>
                  </p:cNvPr>
                  <p:cNvSpPr txBox="1">
                    <a:spLocks noRot="1" noChangeAspect="1" noMove="1" noResize="1" noEditPoints="1" noAdjustHandles="1" noChangeArrowheads="1" noChangeShapeType="1" noTextEdit="1"/>
                  </p:cNvSpPr>
                  <p:nvPr/>
                </p:nvSpPr>
                <p:spPr bwMode="auto">
                  <a:xfrm>
                    <a:off x="222687" y="4437112"/>
                    <a:ext cx="8651992" cy="2420888"/>
                  </a:xfrm>
                  <a:prstGeom prst="rect">
                    <a:avLst/>
                  </a:prstGeom>
                  <a:blipFill>
                    <a:blip r:embed="rId6"/>
                    <a:stretch>
                      <a:fillRect b="-23929"/>
                    </a:stretch>
                  </a:blip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sp>
            <p:nvSpPr>
              <p:cNvPr id="35" name="椭圆形标注 24">
                <a:extLst>
                  <a:ext uri="{FF2B5EF4-FFF2-40B4-BE49-F238E27FC236}">
                    <a16:creationId xmlns:a16="http://schemas.microsoft.com/office/drawing/2014/main" id="{2CD34DBA-EE44-443F-99FC-64BAAE424C0C}"/>
                  </a:ext>
                </a:extLst>
              </p:cNvPr>
              <p:cNvSpPr/>
              <p:nvPr/>
            </p:nvSpPr>
            <p:spPr bwMode="auto">
              <a:xfrm>
                <a:off x="7054330" y="5736550"/>
                <a:ext cx="1583704" cy="450740"/>
              </a:xfrm>
              <a:prstGeom prst="wedgeEllipseCallout">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pPr>
                <a:r>
                  <a:rPr kumimoji="0" lang="zh-CN" altLang="en-US" sz="1800" b="0" i="0" u="none" strike="noStrike" cap="none" normalizeH="0" baseline="0" dirty="0">
                    <a:ln>
                      <a:noFill/>
                    </a:ln>
                    <a:solidFill>
                      <a:schemeClr val="accent2"/>
                    </a:solidFill>
                    <a:effectLst/>
                    <a:latin typeface="Times New Roman" panose="02020603050405020304" pitchFamily="18" charset="0"/>
                  </a:rPr>
                  <a:t>三元模型</a:t>
                </a:r>
              </a:p>
            </p:txBody>
          </p:sp>
          <p:sp>
            <p:nvSpPr>
              <p:cNvPr id="36" name="椭圆形标注 25">
                <a:extLst>
                  <a:ext uri="{FF2B5EF4-FFF2-40B4-BE49-F238E27FC236}">
                    <a16:creationId xmlns:a16="http://schemas.microsoft.com/office/drawing/2014/main" id="{3C324CF4-6CAF-4500-A2DD-D0707C0D3018}"/>
                  </a:ext>
                </a:extLst>
              </p:cNvPr>
              <p:cNvSpPr/>
              <p:nvPr/>
            </p:nvSpPr>
            <p:spPr bwMode="auto">
              <a:xfrm>
                <a:off x="6300192" y="5070723"/>
                <a:ext cx="1583704" cy="450740"/>
              </a:xfrm>
              <a:prstGeom prst="wedgeEllipseCallout">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pPr>
                <a:r>
                  <a:rPr kumimoji="0" lang="zh-CN" altLang="en-US" sz="1800" b="0" i="0" u="none" strike="noStrike" cap="none" normalizeH="0" baseline="0" dirty="0">
                    <a:ln>
                      <a:noFill/>
                    </a:ln>
                    <a:solidFill>
                      <a:schemeClr val="accent2"/>
                    </a:solidFill>
                    <a:effectLst/>
                    <a:latin typeface="Times New Roman" panose="02020603050405020304" pitchFamily="18" charset="0"/>
                  </a:rPr>
                  <a:t>二元模型</a:t>
                </a:r>
              </a:p>
            </p:txBody>
          </p:sp>
        </p:grpSp>
        <p:sp>
          <p:nvSpPr>
            <p:cNvPr id="37" name="箭头: 右 36">
              <a:extLst>
                <a:ext uri="{FF2B5EF4-FFF2-40B4-BE49-F238E27FC236}">
                  <a16:creationId xmlns:a16="http://schemas.microsoft.com/office/drawing/2014/main" id="{24718119-F2C9-419E-9BB7-B54DE9274D91}"/>
                </a:ext>
              </a:extLst>
            </p:cNvPr>
            <p:cNvSpPr/>
            <p:nvPr/>
          </p:nvSpPr>
          <p:spPr>
            <a:xfrm>
              <a:off x="1329680" y="5590887"/>
              <a:ext cx="334774" cy="216024"/>
            </a:xfrm>
            <a:prstGeom prst="rightArrow">
              <a:avLst/>
            </a:prstGeom>
            <a:solidFill>
              <a:schemeClr val="bg1"/>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箭头: 右 37">
              <a:extLst>
                <a:ext uri="{FF2B5EF4-FFF2-40B4-BE49-F238E27FC236}">
                  <a16:creationId xmlns:a16="http://schemas.microsoft.com/office/drawing/2014/main" id="{534BC5D3-F9BC-45EB-892B-DBBF2FA0A108}"/>
                </a:ext>
              </a:extLst>
            </p:cNvPr>
            <p:cNvSpPr/>
            <p:nvPr/>
          </p:nvSpPr>
          <p:spPr>
            <a:xfrm>
              <a:off x="1329680" y="6250115"/>
              <a:ext cx="334774" cy="216024"/>
            </a:xfrm>
            <a:prstGeom prst="rightArrow">
              <a:avLst/>
            </a:prstGeom>
            <a:solidFill>
              <a:schemeClr val="bg1"/>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3019741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结果</a:t>
            </a:r>
          </a:p>
        </p:txBody>
      </p:sp>
      <p:pic>
        <p:nvPicPr>
          <p:cNvPr id="19" name="图片 18"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0416" y="140338"/>
            <a:ext cx="1937208" cy="882779"/>
          </a:xfrm>
          <a:prstGeom prst="rect">
            <a:avLst/>
          </a:prstGeom>
        </p:spPr>
      </p:pic>
      <p:pic>
        <p:nvPicPr>
          <p:cNvPr id="6" name="图片 5">
            <a:extLst>
              <a:ext uri="{FF2B5EF4-FFF2-40B4-BE49-F238E27FC236}">
                <a16:creationId xmlns:a16="http://schemas.microsoft.com/office/drawing/2014/main" id="{3E371D56-67AE-458F-BB51-92E9E9001F0C}"/>
              </a:ext>
            </a:extLst>
          </p:cNvPr>
          <p:cNvPicPr>
            <a:picLocks noChangeAspect="1"/>
          </p:cNvPicPr>
          <p:nvPr/>
        </p:nvPicPr>
        <p:blipFill>
          <a:blip r:embed="rId4"/>
          <a:stretch>
            <a:fillRect/>
          </a:stretch>
        </p:blipFill>
        <p:spPr>
          <a:xfrm>
            <a:off x="199210" y="1196003"/>
            <a:ext cx="13106077" cy="1944966"/>
          </a:xfrm>
          <a:prstGeom prst="rect">
            <a:avLst/>
          </a:prstGeom>
        </p:spPr>
      </p:pic>
      <p:pic>
        <p:nvPicPr>
          <p:cNvPr id="10" name="图片 9">
            <a:extLst>
              <a:ext uri="{FF2B5EF4-FFF2-40B4-BE49-F238E27FC236}">
                <a16:creationId xmlns:a16="http://schemas.microsoft.com/office/drawing/2014/main" id="{DB5A6E41-2FF1-485F-B928-E31A39DE1DDF}"/>
              </a:ext>
            </a:extLst>
          </p:cNvPr>
          <p:cNvPicPr>
            <a:picLocks noChangeAspect="1"/>
          </p:cNvPicPr>
          <p:nvPr/>
        </p:nvPicPr>
        <p:blipFill>
          <a:blip r:embed="rId5"/>
          <a:stretch>
            <a:fillRect/>
          </a:stretch>
        </p:blipFill>
        <p:spPr>
          <a:xfrm>
            <a:off x="196541" y="3853701"/>
            <a:ext cx="13106077" cy="2191904"/>
          </a:xfrm>
          <a:prstGeom prst="rect">
            <a:avLst/>
          </a:prstGeom>
        </p:spPr>
      </p:pic>
    </p:spTree>
    <p:extLst>
      <p:ext uri="{BB962C8B-B14F-4D97-AF65-F5344CB8AC3E}">
        <p14:creationId xmlns:p14="http://schemas.microsoft.com/office/powerpoint/2010/main" val="18155290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28DF789-32F8-4C3E-808F-C632A14A17E5}"/>
              </a:ext>
            </a:extLst>
          </p:cNvPr>
          <p:cNvSpPr/>
          <p:nvPr/>
        </p:nvSpPr>
        <p:spPr>
          <a:xfrm>
            <a:off x="3143672" y="2767280"/>
            <a:ext cx="5228153" cy="1323439"/>
          </a:xfrm>
          <a:prstGeom prst="rect">
            <a:avLst/>
          </a:prstGeom>
          <a:noFill/>
        </p:spPr>
        <p:txBody>
          <a:bodyPr wrap="square" lIns="91440" tIns="45720" rIns="91440" bIns="45720">
            <a:spAutoFit/>
          </a:bodyPr>
          <a:lstStyle/>
          <a:p>
            <a:pPr algn="ctr"/>
            <a:r>
              <a:rPr lang="zh-CN" altLang="en-US" sz="8000" b="1" i="1" cap="none" spc="0" dirty="0">
                <a:ln w="9525">
                  <a:solidFill>
                    <a:schemeClr val="bg1"/>
                  </a:solidFill>
                  <a:prstDash val="solid"/>
                </a:ln>
                <a:solidFill>
                  <a:srgbClr val="009241"/>
                </a:solidFill>
                <a:effectLst>
                  <a:outerShdw blurRad="12700" dist="38100" dir="2700000" algn="tl" rotWithShape="0">
                    <a:schemeClr val="bg1">
                      <a:lumMod val="50000"/>
                    </a:schemeClr>
                  </a:outerShdw>
                </a:effectLst>
              </a:rPr>
              <a:t>谢谢观看</a:t>
            </a:r>
          </a:p>
        </p:txBody>
      </p:sp>
    </p:spTree>
    <p:extLst>
      <p:ext uri="{BB962C8B-B14F-4D97-AF65-F5344CB8AC3E}">
        <p14:creationId xmlns:p14="http://schemas.microsoft.com/office/powerpoint/2010/main" val="40408603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dirty="0"/>
              <a:t>背景</a:t>
            </a:r>
          </a:p>
        </p:txBody>
      </p:sp>
      <p:sp>
        <p:nvSpPr>
          <p:cNvPr id="3" name="文本框 2"/>
          <p:cNvSpPr txBox="1"/>
          <p:nvPr/>
        </p:nvSpPr>
        <p:spPr>
          <a:xfrm>
            <a:off x="767408" y="1456700"/>
            <a:ext cx="864096" cy="1631216"/>
          </a:xfrm>
          <a:prstGeom prst="rect">
            <a:avLst/>
          </a:prstGeom>
          <a:noFill/>
        </p:spPr>
        <p:txBody>
          <a:bodyPr wrap="square" rtlCol="0">
            <a:spAutoFit/>
          </a:bodyPr>
          <a:lstStyle/>
          <a:p>
            <a:r>
              <a:rPr lang="en-US" altLang="zh-CN" sz="10000" b="1" i="1" dirty="0">
                <a:solidFill>
                  <a:srgbClr val="009241"/>
                </a:solidFill>
                <a:latin typeface="Arial" panose="020B0604020202020204" pitchFamily="34" charset="0"/>
                <a:cs typeface="Arial" panose="020B0604020202020204" pitchFamily="34" charset="0"/>
              </a:rPr>
              <a:t>1</a:t>
            </a:r>
            <a:endParaRPr lang="zh-CN" altLang="en-US" sz="10000" b="1" i="1" dirty="0">
              <a:solidFill>
                <a:srgbClr val="009241"/>
              </a:solidFill>
              <a:latin typeface="Arial" panose="020B0604020202020204" pitchFamily="34" charset="0"/>
              <a:cs typeface="Arial" panose="020B0604020202020204" pitchFamily="34" charset="0"/>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919" r="50001"/>
          <a:stretch/>
        </p:blipFill>
        <p:spPr>
          <a:xfrm>
            <a:off x="10823848" y="4319937"/>
            <a:ext cx="1368152" cy="2538063"/>
          </a:xfrm>
          <a:prstGeom prst="rect">
            <a:avLst/>
          </a:prstGeom>
          <a:effectLst/>
        </p:spPr>
      </p:pic>
      <p:pic>
        <p:nvPicPr>
          <p:cNvPr id="5" name="图片 4" descr="屏幕剪辑"/>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40416" y="140338"/>
            <a:ext cx="1937208" cy="882779"/>
          </a:xfrm>
          <a:prstGeom prst="rect">
            <a:avLst/>
          </a:prstGeom>
        </p:spPr>
      </p:pic>
    </p:spTree>
    <p:extLst>
      <p:ext uri="{BB962C8B-B14F-4D97-AF65-F5344CB8AC3E}">
        <p14:creationId xmlns:p14="http://schemas.microsoft.com/office/powerpoint/2010/main" val="2099183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句读</a:t>
            </a:r>
          </a:p>
        </p:txBody>
      </p:sp>
      <p:pic>
        <p:nvPicPr>
          <p:cNvPr id="19" name="图片 18"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0416" y="140338"/>
            <a:ext cx="1937208" cy="882779"/>
          </a:xfrm>
          <a:prstGeom prst="rect">
            <a:avLst/>
          </a:prstGeom>
        </p:spPr>
      </p:pic>
      <p:sp>
        <p:nvSpPr>
          <p:cNvPr id="5" name="文本框 4">
            <a:extLst>
              <a:ext uri="{FF2B5EF4-FFF2-40B4-BE49-F238E27FC236}">
                <a16:creationId xmlns:a16="http://schemas.microsoft.com/office/drawing/2014/main" id="{B48C77F3-59E4-4A93-A5EB-E18783D462CB}"/>
              </a:ext>
            </a:extLst>
          </p:cNvPr>
          <p:cNvSpPr txBox="1"/>
          <p:nvPr/>
        </p:nvSpPr>
        <p:spPr>
          <a:xfrm>
            <a:off x="4295800" y="2521059"/>
            <a:ext cx="6768752" cy="1815882"/>
          </a:xfrm>
          <a:prstGeom prst="rect">
            <a:avLst/>
          </a:prstGeom>
          <a:noFill/>
        </p:spPr>
        <p:txBody>
          <a:bodyPr wrap="square" rtlCol="0">
            <a:spAutoFit/>
          </a:bodyPr>
          <a:lstStyle/>
          <a:p>
            <a:r>
              <a:rPr lang="en-US" altLang="zh-CN" sz="2800" dirty="0"/>
              <a:t>	</a:t>
            </a:r>
            <a:r>
              <a:rPr lang="zh-CN" altLang="en-US" sz="2800" dirty="0"/>
              <a:t>中国古代文章中没有标点符号，诵读时称文句中停顿的地方，文辞语意已尽处为</a:t>
            </a:r>
            <a:r>
              <a:rPr lang="zh-CN" altLang="en-US" sz="2800" b="1" dirty="0"/>
              <a:t>句</a:t>
            </a:r>
            <a:r>
              <a:rPr lang="zh-CN" altLang="en-US" sz="2800" dirty="0"/>
              <a:t>，未尽而须停顿处为</a:t>
            </a:r>
            <a:r>
              <a:rPr lang="zh-CN" altLang="en-US" sz="2800" b="1" dirty="0"/>
              <a:t>读，</a:t>
            </a:r>
            <a:r>
              <a:rPr lang="zh-CN" altLang="en-US" sz="2800" dirty="0"/>
              <a:t>由读者用圈</a:t>
            </a:r>
            <a:r>
              <a:rPr lang="zh-CN" altLang="en-US" dirty="0"/>
              <a:t>“。” </a:t>
            </a:r>
            <a:r>
              <a:rPr lang="en-US" altLang="zh-CN" sz="2800" dirty="0"/>
              <a:t>(</a:t>
            </a:r>
            <a:r>
              <a:rPr lang="zh-CN" altLang="en-US" sz="2800" dirty="0"/>
              <a:t>句号</a:t>
            </a:r>
            <a:r>
              <a:rPr lang="en-US" altLang="zh-CN" sz="2800" dirty="0"/>
              <a:t>)</a:t>
            </a:r>
            <a:r>
              <a:rPr lang="zh-CN" altLang="en-US" sz="2800" dirty="0"/>
              <a:t>和点</a:t>
            </a:r>
            <a:r>
              <a:rPr lang="zh-CN" altLang="en-US" dirty="0"/>
              <a:t>“、” </a:t>
            </a:r>
            <a:r>
              <a:rPr lang="en-US" altLang="zh-CN" sz="2800" dirty="0"/>
              <a:t>(</a:t>
            </a:r>
            <a:r>
              <a:rPr lang="zh-CN" altLang="en-US" sz="2800" dirty="0"/>
              <a:t>逗号</a:t>
            </a:r>
            <a:r>
              <a:rPr lang="en-US" altLang="zh-CN" sz="2800" dirty="0"/>
              <a:t>)</a:t>
            </a:r>
            <a:r>
              <a:rPr lang="zh-CN" altLang="en-US" sz="2800" dirty="0"/>
              <a:t>来标记。</a:t>
            </a:r>
          </a:p>
        </p:txBody>
      </p:sp>
      <p:sp>
        <p:nvSpPr>
          <p:cNvPr id="6" name="文本框 5">
            <a:extLst>
              <a:ext uri="{FF2B5EF4-FFF2-40B4-BE49-F238E27FC236}">
                <a16:creationId xmlns:a16="http://schemas.microsoft.com/office/drawing/2014/main" id="{ADFEB8A5-7B55-4F24-B06F-04283842CB8D}"/>
              </a:ext>
            </a:extLst>
          </p:cNvPr>
          <p:cNvSpPr txBox="1"/>
          <p:nvPr/>
        </p:nvSpPr>
        <p:spPr>
          <a:xfrm>
            <a:off x="4295800" y="1673433"/>
            <a:ext cx="1800200" cy="523220"/>
          </a:xfrm>
          <a:prstGeom prst="rect">
            <a:avLst/>
          </a:prstGeom>
          <a:noFill/>
        </p:spPr>
        <p:txBody>
          <a:bodyPr wrap="square" rtlCol="0">
            <a:spAutoFit/>
          </a:bodyPr>
          <a:lstStyle/>
          <a:p>
            <a:r>
              <a:rPr lang="zh-CN" altLang="en-US" sz="2800" dirty="0"/>
              <a:t>基本解释</a:t>
            </a:r>
          </a:p>
        </p:txBody>
      </p:sp>
      <p:pic>
        <p:nvPicPr>
          <p:cNvPr id="9" name="图片 8">
            <a:extLst>
              <a:ext uri="{FF2B5EF4-FFF2-40B4-BE49-F238E27FC236}">
                <a16:creationId xmlns:a16="http://schemas.microsoft.com/office/drawing/2014/main" id="{5CE8F5A6-D955-40F2-BD6B-7EF44E3DB3F8}"/>
              </a:ext>
            </a:extLst>
          </p:cNvPr>
          <p:cNvPicPr>
            <a:picLocks noChangeAspect="1"/>
          </p:cNvPicPr>
          <p:nvPr/>
        </p:nvPicPr>
        <p:blipFill>
          <a:blip r:embed="rId4"/>
          <a:stretch>
            <a:fillRect/>
          </a:stretch>
        </p:blipFill>
        <p:spPr>
          <a:xfrm>
            <a:off x="695400" y="1412776"/>
            <a:ext cx="3314700" cy="4638675"/>
          </a:xfrm>
          <a:prstGeom prst="rect">
            <a:avLst/>
          </a:prstGeom>
        </p:spPr>
      </p:pic>
      <p:sp>
        <p:nvSpPr>
          <p:cNvPr id="7" name="文本框 6">
            <a:extLst>
              <a:ext uri="{FF2B5EF4-FFF2-40B4-BE49-F238E27FC236}">
                <a16:creationId xmlns:a16="http://schemas.microsoft.com/office/drawing/2014/main" id="{CF4F79AB-6D8F-4070-AAFF-257B8E5BB6D0}"/>
              </a:ext>
            </a:extLst>
          </p:cNvPr>
          <p:cNvSpPr txBox="1"/>
          <p:nvPr/>
        </p:nvSpPr>
        <p:spPr>
          <a:xfrm>
            <a:off x="5447928" y="5166513"/>
            <a:ext cx="4046065" cy="523220"/>
          </a:xfrm>
          <a:prstGeom prst="rect">
            <a:avLst/>
          </a:prstGeom>
          <a:noFill/>
        </p:spPr>
        <p:txBody>
          <a:bodyPr wrap="square" rtlCol="0">
            <a:spAutoFit/>
          </a:bodyPr>
          <a:lstStyle/>
          <a:p>
            <a:r>
              <a:rPr lang="zh-CN" altLang="en-US" sz="2800" dirty="0"/>
              <a:t>下雨天留客天留人不留</a:t>
            </a:r>
          </a:p>
        </p:txBody>
      </p:sp>
      <p:pic>
        <p:nvPicPr>
          <p:cNvPr id="2" name="图片 1">
            <a:extLst>
              <a:ext uri="{FF2B5EF4-FFF2-40B4-BE49-F238E27FC236}">
                <a16:creationId xmlns:a16="http://schemas.microsoft.com/office/drawing/2014/main" id="{7E4E63DE-C715-4615-99BC-492C68EAE5F6}"/>
              </a:ext>
            </a:extLst>
          </p:cNvPr>
          <p:cNvPicPr>
            <a:picLocks noChangeAspect="1"/>
          </p:cNvPicPr>
          <p:nvPr/>
        </p:nvPicPr>
        <p:blipFill>
          <a:blip r:embed="rId5"/>
          <a:stretch>
            <a:fillRect/>
          </a:stretch>
        </p:blipFill>
        <p:spPr>
          <a:xfrm>
            <a:off x="4332526" y="1223161"/>
            <a:ext cx="6755234" cy="5351697"/>
          </a:xfrm>
          <a:prstGeom prst="rect">
            <a:avLst/>
          </a:prstGeom>
        </p:spPr>
      </p:pic>
      <p:pic>
        <p:nvPicPr>
          <p:cNvPr id="4" name="图片 3">
            <a:extLst>
              <a:ext uri="{FF2B5EF4-FFF2-40B4-BE49-F238E27FC236}">
                <a16:creationId xmlns:a16="http://schemas.microsoft.com/office/drawing/2014/main" id="{DF4DBC4F-10A4-480D-92E4-B6A6D5EDC37C}"/>
              </a:ext>
            </a:extLst>
          </p:cNvPr>
          <p:cNvPicPr>
            <a:picLocks noChangeAspect="1"/>
          </p:cNvPicPr>
          <p:nvPr/>
        </p:nvPicPr>
        <p:blipFill>
          <a:blip r:embed="rId6"/>
          <a:stretch>
            <a:fillRect/>
          </a:stretch>
        </p:blipFill>
        <p:spPr>
          <a:xfrm>
            <a:off x="5362303" y="630447"/>
            <a:ext cx="4046065" cy="5762577"/>
          </a:xfrm>
          <a:prstGeom prst="rect">
            <a:avLst/>
          </a:prstGeom>
        </p:spPr>
      </p:pic>
    </p:spTree>
    <p:extLst>
      <p:ext uri="{BB962C8B-B14F-4D97-AF65-F5344CB8AC3E}">
        <p14:creationId xmlns:p14="http://schemas.microsoft.com/office/powerpoint/2010/main" val="3504691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52B6FADC-ECC8-4361-95E1-28D7C8A16B08}"/>
              </a:ext>
            </a:extLst>
          </p:cNvPr>
          <p:cNvSpPr>
            <a:spLocks noGrp="1"/>
          </p:cNvSpPr>
          <p:nvPr>
            <p:ph sz="quarter" idx="10"/>
          </p:nvPr>
        </p:nvSpPr>
        <p:spPr>
          <a:xfrm>
            <a:off x="654112" y="1412775"/>
            <a:ext cx="10883775" cy="5180537"/>
          </a:xfrm>
        </p:spPr>
        <p:txBody>
          <a:bodyPr>
            <a:noAutofit/>
          </a:bodyPr>
          <a:lstStyle/>
          <a:p>
            <a:r>
              <a:rPr lang="zh-CN" altLang="en-US" sz="2600" dirty="0"/>
              <a:t>古人的案牍公文及文学作品是</a:t>
            </a:r>
            <a:r>
              <a:rPr lang="zh-CN" altLang="en-US" sz="2600" b="1" dirty="0"/>
              <a:t>不标注标点符号</a:t>
            </a:r>
            <a:r>
              <a:rPr lang="zh-CN" altLang="en-US" sz="2600" dirty="0"/>
              <a:t>的，古人很重视句读的训练，因为明辨句读是读懂古书的起点。断句没有错误，也就可以证明对古书有了初步的了解。</a:t>
            </a:r>
            <a:endParaRPr lang="en-US" altLang="zh-CN" sz="2600" dirty="0"/>
          </a:p>
          <a:p>
            <a:r>
              <a:rPr lang="zh-CN" altLang="en-US" sz="2600" dirty="0"/>
              <a:t>所以</a:t>
            </a:r>
            <a:r>
              <a:rPr lang="en-US" altLang="zh-CN" sz="2600" dirty="0"/>
              <a:t>《</a:t>
            </a:r>
            <a:r>
              <a:rPr lang="zh-CN" altLang="en-US" sz="2600" dirty="0"/>
              <a:t>礼记</a:t>
            </a:r>
            <a:r>
              <a:rPr lang="en-US" altLang="zh-CN" sz="2600" dirty="0"/>
              <a:t>·</a:t>
            </a:r>
            <a:r>
              <a:rPr lang="zh-CN" altLang="en-US" sz="2600" dirty="0"/>
              <a:t>学记</a:t>
            </a:r>
            <a:r>
              <a:rPr lang="en-US" altLang="zh-CN" sz="2600" dirty="0"/>
              <a:t>》</a:t>
            </a:r>
            <a:r>
              <a:rPr lang="zh-CN" altLang="en-US" sz="2600" dirty="0"/>
              <a:t>说：</a:t>
            </a:r>
            <a:r>
              <a:rPr lang="en-US" altLang="zh-CN" sz="2600" dirty="0"/>
              <a:t>"</a:t>
            </a:r>
            <a:r>
              <a:rPr lang="zh-CN" altLang="en-US" sz="2600" b="1" dirty="0"/>
              <a:t>一年视离经辨志</a:t>
            </a:r>
            <a:r>
              <a:rPr lang="zh-CN" altLang="en-US" sz="2600" dirty="0"/>
              <a:t>。</a:t>
            </a:r>
            <a:r>
              <a:rPr lang="en-US" altLang="zh-CN" sz="2600" dirty="0"/>
              <a:t>"</a:t>
            </a:r>
            <a:r>
              <a:rPr lang="zh-CN" altLang="en-US" sz="2600" dirty="0"/>
              <a:t>这就是说，小孩读书一年以后，要考查</a:t>
            </a:r>
            <a:r>
              <a:rPr lang="en-US" altLang="zh-CN" sz="2600" dirty="0"/>
              <a:t>"</a:t>
            </a:r>
            <a:r>
              <a:rPr lang="zh-CN" altLang="en-US" sz="2600" dirty="0"/>
              <a:t>离经辨志</a:t>
            </a:r>
            <a:r>
              <a:rPr lang="en-US" altLang="zh-CN" sz="2600" dirty="0"/>
              <a:t>"</a:t>
            </a:r>
            <a:r>
              <a:rPr lang="zh-CN" altLang="en-US" sz="2600" dirty="0"/>
              <a:t>，所谓</a:t>
            </a:r>
            <a:r>
              <a:rPr lang="en-US" altLang="zh-CN" sz="2600" dirty="0"/>
              <a:t>"</a:t>
            </a:r>
            <a:r>
              <a:rPr lang="zh-CN" altLang="en-US" sz="2600" dirty="0"/>
              <a:t>离经</a:t>
            </a:r>
            <a:r>
              <a:rPr lang="en-US" altLang="zh-CN" sz="2600" dirty="0"/>
              <a:t>"</a:t>
            </a:r>
            <a:r>
              <a:rPr lang="zh-CN" altLang="en-US" sz="2600" dirty="0"/>
              <a:t>，就是句读经典的能力。</a:t>
            </a:r>
            <a:endParaRPr lang="en-US" altLang="zh-CN" sz="2600" dirty="0"/>
          </a:p>
          <a:p>
            <a:r>
              <a:rPr lang="zh-CN" altLang="en-US" sz="2600" dirty="0"/>
              <a:t>现存古书只有很小一部分经过标注（多为通识、注疏和训诂一类），其他的都需要我们自己来标注理解。</a:t>
            </a:r>
            <a:endParaRPr lang="en-US" altLang="zh-CN" sz="2600" dirty="0"/>
          </a:p>
        </p:txBody>
      </p:sp>
      <p:sp>
        <p:nvSpPr>
          <p:cNvPr id="3" name="标题 2">
            <a:extLst>
              <a:ext uri="{FF2B5EF4-FFF2-40B4-BE49-F238E27FC236}">
                <a16:creationId xmlns:a16="http://schemas.microsoft.com/office/drawing/2014/main" id="{E296A547-46B6-4938-AEAC-0E54933A1423}"/>
              </a:ext>
            </a:extLst>
          </p:cNvPr>
          <p:cNvSpPr>
            <a:spLocks noGrp="1"/>
          </p:cNvSpPr>
          <p:nvPr>
            <p:ph type="title"/>
          </p:nvPr>
        </p:nvSpPr>
        <p:spPr/>
        <p:txBody>
          <a:bodyPr/>
          <a:lstStyle/>
          <a:p>
            <a:r>
              <a:rPr lang="zh-CN" altLang="en-US" dirty="0"/>
              <a:t>背景</a:t>
            </a:r>
          </a:p>
        </p:txBody>
      </p:sp>
    </p:spTree>
    <p:extLst>
      <p:ext uri="{BB962C8B-B14F-4D97-AF65-F5344CB8AC3E}">
        <p14:creationId xmlns:p14="http://schemas.microsoft.com/office/powerpoint/2010/main" val="28320747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dirty="0"/>
              <a:t>HMM</a:t>
            </a:r>
            <a:r>
              <a:rPr lang="zh-CN" altLang="en-US" dirty="0"/>
              <a:t>：隐马尔可夫模型</a:t>
            </a:r>
          </a:p>
        </p:txBody>
      </p:sp>
      <p:sp>
        <p:nvSpPr>
          <p:cNvPr id="3" name="文本框 2"/>
          <p:cNvSpPr txBox="1"/>
          <p:nvPr/>
        </p:nvSpPr>
        <p:spPr>
          <a:xfrm>
            <a:off x="767408" y="1456700"/>
            <a:ext cx="864096" cy="1631216"/>
          </a:xfrm>
          <a:prstGeom prst="rect">
            <a:avLst/>
          </a:prstGeom>
          <a:noFill/>
        </p:spPr>
        <p:txBody>
          <a:bodyPr wrap="square" rtlCol="0">
            <a:spAutoFit/>
          </a:bodyPr>
          <a:lstStyle/>
          <a:p>
            <a:r>
              <a:rPr lang="en-US" altLang="zh-CN" sz="10000" b="1" i="1" dirty="0">
                <a:solidFill>
                  <a:srgbClr val="009241"/>
                </a:solidFill>
                <a:latin typeface="Arial" panose="020B0604020202020204" pitchFamily="34" charset="0"/>
                <a:cs typeface="Arial" panose="020B0604020202020204" pitchFamily="34" charset="0"/>
              </a:rPr>
              <a:t>2</a:t>
            </a:r>
            <a:endParaRPr lang="zh-CN" altLang="en-US" sz="10000" b="1" i="1" dirty="0">
              <a:solidFill>
                <a:srgbClr val="009241"/>
              </a:solidFill>
              <a:latin typeface="Arial" panose="020B0604020202020204" pitchFamily="34" charset="0"/>
              <a:cs typeface="Arial" panose="020B0604020202020204" pitchFamily="34" charset="0"/>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919" r="50001"/>
          <a:stretch/>
        </p:blipFill>
        <p:spPr>
          <a:xfrm>
            <a:off x="10823848" y="4319937"/>
            <a:ext cx="1368152" cy="2538063"/>
          </a:xfrm>
          <a:prstGeom prst="rect">
            <a:avLst/>
          </a:prstGeom>
          <a:effectLst/>
        </p:spPr>
      </p:pic>
      <p:pic>
        <p:nvPicPr>
          <p:cNvPr id="5" name="图片 4" descr="屏幕剪辑"/>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40416" y="140338"/>
            <a:ext cx="1937208" cy="882779"/>
          </a:xfrm>
          <a:prstGeom prst="rect">
            <a:avLst/>
          </a:prstGeom>
        </p:spPr>
      </p:pic>
    </p:spTree>
    <p:extLst>
      <p:ext uri="{BB962C8B-B14F-4D97-AF65-F5344CB8AC3E}">
        <p14:creationId xmlns:p14="http://schemas.microsoft.com/office/powerpoint/2010/main" val="19621878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D334AA81-DAA3-4F07-A714-592A7954DCF3}"/>
              </a:ext>
            </a:extLst>
          </p:cNvPr>
          <p:cNvSpPr>
            <a:spLocks noGrp="1"/>
          </p:cNvSpPr>
          <p:nvPr>
            <p:ph sz="quarter" idx="10"/>
          </p:nvPr>
        </p:nvSpPr>
        <p:spPr>
          <a:xfrm>
            <a:off x="695400" y="1340768"/>
            <a:ext cx="10801200" cy="5517232"/>
          </a:xfrm>
        </p:spPr>
        <p:txBody>
          <a:bodyPr>
            <a:noAutofit/>
          </a:bodyPr>
          <a:lstStyle/>
          <a:p>
            <a:r>
              <a:rPr lang="zh-CN" altLang="en-US" sz="2800" b="1" dirty="0"/>
              <a:t>隐马尔可夫模型</a:t>
            </a:r>
            <a:r>
              <a:rPr lang="zh-CN" altLang="en-US" sz="2800" dirty="0"/>
              <a:t>（</a:t>
            </a:r>
            <a:r>
              <a:rPr lang="en-US" altLang="zh-CN" sz="2800" dirty="0"/>
              <a:t>Hidden Markov Model</a:t>
            </a:r>
            <a:r>
              <a:rPr lang="zh-CN" altLang="en-US" sz="2800" dirty="0"/>
              <a:t>，</a:t>
            </a:r>
            <a:r>
              <a:rPr lang="en-US" altLang="zh-CN" sz="2800" dirty="0"/>
              <a:t>HMM</a:t>
            </a:r>
            <a:r>
              <a:rPr lang="zh-CN" altLang="en-US" sz="2800" dirty="0"/>
              <a:t>）</a:t>
            </a:r>
            <a:endParaRPr lang="en-US" altLang="zh-CN" sz="2800" dirty="0"/>
          </a:p>
          <a:p>
            <a:pPr lvl="1"/>
            <a:r>
              <a:rPr lang="zh-CN" altLang="en-US" sz="2600" dirty="0"/>
              <a:t>是统计模型，它用来描述一个含有隐含未知参数的马尔可夫过程。其难点是从可观察的参数中确定该过程的隐含参数。然后利用这些参数来作进一步的分析，例如模式识别。</a:t>
            </a:r>
            <a:endParaRPr lang="en-US" altLang="zh-CN" sz="2600" dirty="0"/>
          </a:p>
          <a:p>
            <a:r>
              <a:rPr lang="zh-CN" altLang="en-US" sz="2800" b="1" dirty="0"/>
              <a:t>马尔可夫假设</a:t>
            </a:r>
            <a:endParaRPr lang="en-US" altLang="zh-CN" sz="2800" b="1" dirty="0"/>
          </a:p>
          <a:p>
            <a:pPr lvl="1"/>
            <a:r>
              <a:rPr lang="zh-CN" altLang="en-US" sz="2600" dirty="0"/>
              <a:t>随机过程中各个状态</a:t>
            </a:r>
            <a:r>
              <a:rPr lang="en-US" altLang="zh-CN" sz="2600" dirty="0"/>
              <a:t>St</a:t>
            </a:r>
            <a:r>
              <a:rPr lang="zh-CN" altLang="en-US" sz="2600" dirty="0"/>
              <a:t>的概率分布，只与它的前一个状态</a:t>
            </a:r>
            <a:r>
              <a:rPr lang="en-US" altLang="zh-CN" sz="2600" dirty="0"/>
              <a:t>St-1</a:t>
            </a:r>
            <a:r>
              <a:rPr lang="zh-CN" altLang="en-US" sz="2600" dirty="0"/>
              <a:t>有关，即</a:t>
            </a:r>
            <a:r>
              <a:rPr lang="en-US" altLang="zh-CN" sz="2600" dirty="0"/>
              <a:t>P(St|S1,S2,S3,…,St-1) = P(St|St-1)</a:t>
            </a:r>
            <a:r>
              <a:rPr lang="zh-CN" altLang="en-US" sz="2600" dirty="0"/>
              <a:t>。</a:t>
            </a:r>
            <a:endParaRPr lang="en-US" altLang="zh-CN" sz="2600" dirty="0"/>
          </a:p>
          <a:p>
            <a:pPr lvl="1"/>
            <a:r>
              <a:rPr lang="zh-CN" altLang="en-US" sz="2600" dirty="0"/>
              <a:t>比如，对于天气预报，假定今天的气温只与昨天有关而和前天无关。</a:t>
            </a:r>
            <a:endParaRPr lang="en-US" altLang="zh-CN" sz="2600" dirty="0"/>
          </a:p>
        </p:txBody>
      </p:sp>
      <p:sp>
        <p:nvSpPr>
          <p:cNvPr id="3" name="标题 2">
            <a:extLst>
              <a:ext uri="{FF2B5EF4-FFF2-40B4-BE49-F238E27FC236}">
                <a16:creationId xmlns:a16="http://schemas.microsoft.com/office/drawing/2014/main" id="{224BF8B3-C0FE-4701-91FC-ABBE7A968B42}"/>
              </a:ext>
            </a:extLst>
          </p:cNvPr>
          <p:cNvSpPr>
            <a:spLocks noGrp="1"/>
          </p:cNvSpPr>
          <p:nvPr>
            <p:ph type="title"/>
          </p:nvPr>
        </p:nvSpPr>
        <p:spPr/>
        <p:txBody>
          <a:bodyPr/>
          <a:lstStyle/>
          <a:p>
            <a:r>
              <a:rPr lang="en-US" altLang="zh-CN" dirty="0"/>
              <a:t>HMM</a:t>
            </a:r>
            <a:r>
              <a:rPr lang="zh-CN" altLang="en-US" dirty="0"/>
              <a:t>：隐马尔可夫模型</a:t>
            </a:r>
          </a:p>
        </p:txBody>
      </p:sp>
    </p:spTree>
    <p:extLst>
      <p:ext uri="{BB962C8B-B14F-4D97-AF65-F5344CB8AC3E}">
        <p14:creationId xmlns:p14="http://schemas.microsoft.com/office/powerpoint/2010/main" val="2001728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397C74BD-5702-4B18-B8DD-6DC9BF4B9A00}"/>
              </a:ext>
            </a:extLst>
          </p:cNvPr>
          <p:cNvSpPr>
            <a:spLocks noGrp="1"/>
          </p:cNvSpPr>
          <p:nvPr>
            <p:ph sz="quarter" idx="10"/>
          </p:nvPr>
        </p:nvSpPr>
        <p:spPr/>
        <p:txBody>
          <a:bodyPr>
            <a:noAutofit/>
          </a:bodyPr>
          <a:lstStyle/>
          <a:p>
            <a:r>
              <a:rPr lang="zh-CN" altLang="en-US" sz="2800" b="1" dirty="0"/>
              <a:t>马尔可夫过程</a:t>
            </a:r>
            <a:endParaRPr lang="en-US" altLang="zh-CN" sz="2800" b="1" dirty="0"/>
          </a:p>
          <a:p>
            <a:pPr lvl="1"/>
            <a:r>
              <a:rPr lang="zh-CN" altLang="en-US" sz="2600" dirty="0"/>
              <a:t>符合马尔可夫假设的随机过程称为马尔可夫过程，也称为马尔可夫链。</a:t>
            </a:r>
            <a:endParaRPr lang="en-US" altLang="zh-CN" sz="2600" dirty="0"/>
          </a:p>
          <a:p>
            <a:endParaRPr lang="en-US" altLang="zh-CN" sz="2600" b="1" dirty="0"/>
          </a:p>
          <a:p>
            <a:pPr marL="0" indent="0">
              <a:buNone/>
            </a:pPr>
            <a:endParaRPr lang="en-US" altLang="zh-CN" sz="2600" b="1" dirty="0"/>
          </a:p>
          <a:p>
            <a:pPr marL="0" indent="0">
              <a:buNone/>
            </a:pPr>
            <a:endParaRPr lang="en-US" altLang="zh-CN" sz="2600" b="1" dirty="0"/>
          </a:p>
          <a:p>
            <a:pPr lvl="1"/>
            <a:r>
              <a:rPr lang="zh-CN" altLang="en-US" sz="2600" dirty="0"/>
              <a:t>四个圈表示四个状态，每条边表示一个可能的状态转换，边上的权值是转移概率。</a:t>
            </a:r>
            <a:endParaRPr lang="en-US" altLang="zh-CN" sz="2600" dirty="0"/>
          </a:p>
          <a:p>
            <a:endParaRPr lang="en-US" altLang="zh-CN" sz="2800" b="1" dirty="0"/>
          </a:p>
          <a:p>
            <a:endParaRPr lang="en-US" altLang="zh-CN" sz="2800" b="1" dirty="0"/>
          </a:p>
          <a:p>
            <a:endParaRPr lang="zh-CN" altLang="en-US" sz="2800" b="1" dirty="0"/>
          </a:p>
        </p:txBody>
      </p:sp>
      <p:sp>
        <p:nvSpPr>
          <p:cNvPr id="3" name="标题 2">
            <a:extLst>
              <a:ext uri="{FF2B5EF4-FFF2-40B4-BE49-F238E27FC236}">
                <a16:creationId xmlns:a16="http://schemas.microsoft.com/office/drawing/2014/main" id="{A2B7BFDD-7AF0-4636-A71E-2706A06393FE}"/>
              </a:ext>
            </a:extLst>
          </p:cNvPr>
          <p:cNvSpPr>
            <a:spLocks noGrp="1"/>
          </p:cNvSpPr>
          <p:nvPr>
            <p:ph type="title"/>
          </p:nvPr>
        </p:nvSpPr>
        <p:spPr/>
        <p:txBody>
          <a:bodyPr/>
          <a:lstStyle/>
          <a:p>
            <a:r>
              <a:rPr lang="en-US" altLang="zh-CN" dirty="0"/>
              <a:t>HMM</a:t>
            </a:r>
            <a:endParaRPr lang="zh-CN" altLang="en-US" dirty="0"/>
          </a:p>
        </p:txBody>
      </p:sp>
      <p:pic>
        <p:nvPicPr>
          <p:cNvPr id="4" name="图片 3">
            <a:extLst>
              <a:ext uri="{FF2B5EF4-FFF2-40B4-BE49-F238E27FC236}">
                <a16:creationId xmlns:a16="http://schemas.microsoft.com/office/drawing/2014/main" id="{11408FF6-D868-4F6D-B55D-AE807564126E}"/>
              </a:ext>
            </a:extLst>
          </p:cNvPr>
          <p:cNvPicPr>
            <a:picLocks noChangeAspect="1"/>
          </p:cNvPicPr>
          <p:nvPr/>
        </p:nvPicPr>
        <p:blipFill>
          <a:blip r:embed="rId2"/>
          <a:stretch>
            <a:fillRect/>
          </a:stretch>
        </p:blipFill>
        <p:spPr>
          <a:xfrm>
            <a:off x="2861191" y="2636912"/>
            <a:ext cx="6115129" cy="2571911"/>
          </a:xfrm>
          <a:prstGeom prst="rect">
            <a:avLst/>
          </a:prstGeom>
        </p:spPr>
      </p:pic>
    </p:spTree>
    <p:extLst>
      <p:ext uri="{BB962C8B-B14F-4D97-AF65-F5344CB8AC3E}">
        <p14:creationId xmlns:p14="http://schemas.microsoft.com/office/powerpoint/2010/main" val="41268316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1">
            <a:extLst>
              <a:ext uri="{FF2B5EF4-FFF2-40B4-BE49-F238E27FC236}">
                <a16:creationId xmlns:a16="http://schemas.microsoft.com/office/drawing/2014/main" id="{C7FAF34E-5B13-41A1-88B1-995CA3B5C4FD}"/>
              </a:ext>
            </a:extLst>
          </p:cNvPr>
          <p:cNvSpPr>
            <a:spLocks noGrp="1"/>
          </p:cNvSpPr>
          <p:nvPr>
            <p:ph sz="quarter" idx="10"/>
          </p:nvPr>
        </p:nvSpPr>
        <p:spPr>
          <a:xfrm>
            <a:off x="962298" y="1340767"/>
            <a:ext cx="10246270" cy="5498529"/>
          </a:xfrm>
        </p:spPr>
        <p:txBody>
          <a:bodyPr>
            <a:noAutofit/>
          </a:bodyPr>
          <a:lstStyle/>
          <a:p>
            <a:r>
              <a:rPr lang="zh-CN" altLang="en-US" sz="2800" b="1" dirty="0"/>
              <a:t>隐含马尔可夫模型</a:t>
            </a:r>
            <a:endParaRPr lang="en-US" altLang="zh-CN" sz="2800" b="1" dirty="0"/>
          </a:p>
          <a:p>
            <a:pPr lvl="1"/>
            <a:r>
              <a:rPr lang="zh-CN" altLang="en-US" sz="2600" dirty="0"/>
              <a:t>隐含马尔可夫链是上述马尔可夫链的一个扩展：任一时刻</a:t>
            </a:r>
            <a:r>
              <a:rPr lang="en-US" altLang="zh-CN" sz="2600" dirty="0"/>
              <a:t>t</a:t>
            </a:r>
            <a:r>
              <a:rPr lang="zh-CN" altLang="en-US" sz="2600" dirty="0"/>
              <a:t>的状态</a:t>
            </a:r>
            <a:r>
              <a:rPr lang="en-US" altLang="zh-CN" sz="2600" dirty="0"/>
              <a:t>S</a:t>
            </a:r>
            <a:r>
              <a:rPr lang="en-US" altLang="zh-CN" sz="2600" baseline="-25000" dirty="0"/>
              <a:t>t</a:t>
            </a:r>
            <a:r>
              <a:rPr lang="zh-CN" altLang="en-US" sz="2600" dirty="0"/>
              <a:t>是不可见的。</a:t>
            </a:r>
            <a:endParaRPr lang="en-US" altLang="zh-CN" sz="2600" b="1" dirty="0"/>
          </a:p>
          <a:p>
            <a:pPr marL="0" indent="0">
              <a:buNone/>
            </a:pPr>
            <a:endParaRPr lang="en-US" altLang="zh-CN" sz="2600" b="1" dirty="0"/>
          </a:p>
          <a:p>
            <a:pPr marL="0" indent="0">
              <a:buNone/>
            </a:pPr>
            <a:endParaRPr lang="en-US" altLang="zh-CN" sz="2600" b="1" dirty="0"/>
          </a:p>
          <a:p>
            <a:pPr marL="0" indent="0">
              <a:buNone/>
            </a:pPr>
            <a:endParaRPr lang="en-US" altLang="zh-CN" sz="2600" b="1" dirty="0"/>
          </a:p>
          <a:p>
            <a:pPr lvl="1"/>
            <a:r>
              <a:rPr lang="zh-CN" altLang="en-US" sz="2600" dirty="0"/>
              <a:t>每个时刻</a:t>
            </a:r>
            <a:r>
              <a:rPr lang="en-US" altLang="zh-CN" sz="2600" dirty="0"/>
              <a:t>t</a:t>
            </a:r>
            <a:r>
              <a:rPr lang="zh-CN" altLang="en-US" sz="2600" dirty="0"/>
              <a:t>会输出一个符号</a:t>
            </a:r>
            <a:r>
              <a:rPr lang="en-US" altLang="zh-CN" sz="2800" dirty="0" err="1"/>
              <a:t>O</a:t>
            </a:r>
            <a:r>
              <a:rPr lang="en-US" altLang="zh-CN" sz="2800" baseline="-25000" dirty="0" err="1"/>
              <a:t>t</a:t>
            </a:r>
            <a:r>
              <a:rPr lang="zh-CN" altLang="en-US" sz="2600" dirty="0"/>
              <a:t>，而且</a:t>
            </a:r>
            <a:r>
              <a:rPr lang="en-US" altLang="zh-CN" sz="2800" dirty="0" err="1"/>
              <a:t>O</a:t>
            </a:r>
            <a:r>
              <a:rPr lang="en-US" altLang="zh-CN" sz="2800" baseline="-25000" dirty="0" err="1"/>
              <a:t>t</a:t>
            </a:r>
            <a:r>
              <a:rPr lang="zh-CN" altLang="en-US" sz="2600" dirty="0"/>
              <a:t>和</a:t>
            </a:r>
            <a:r>
              <a:rPr lang="en-US" altLang="zh-CN" sz="2800" dirty="0"/>
              <a:t>S</a:t>
            </a:r>
            <a:r>
              <a:rPr lang="en-US" altLang="zh-CN" sz="2800" baseline="-25000" dirty="0"/>
              <a:t>t</a:t>
            </a:r>
            <a:r>
              <a:rPr lang="zh-CN" altLang="en-US" sz="2600" dirty="0"/>
              <a:t>相关且仅和</a:t>
            </a:r>
            <a:r>
              <a:rPr lang="en-US" altLang="zh-CN" sz="2800" dirty="0"/>
              <a:t>S</a:t>
            </a:r>
            <a:r>
              <a:rPr lang="en-US" altLang="zh-CN" sz="2800" baseline="-25000" dirty="0"/>
              <a:t>t</a:t>
            </a:r>
            <a:r>
              <a:rPr lang="zh-CN" altLang="en-US" sz="2600" dirty="0"/>
              <a:t>相关，这称为独立输出假设。</a:t>
            </a:r>
            <a:endParaRPr lang="en-US" altLang="zh-CN" sz="2800" b="1" dirty="0"/>
          </a:p>
          <a:p>
            <a:endParaRPr lang="en-US" altLang="zh-CN" sz="2800" b="1" dirty="0"/>
          </a:p>
          <a:p>
            <a:endParaRPr lang="zh-CN" altLang="en-US" sz="2800" b="1" dirty="0"/>
          </a:p>
        </p:txBody>
      </p:sp>
      <p:sp>
        <p:nvSpPr>
          <p:cNvPr id="3" name="标题 2">
            <a:extLst>
              <a:ext uri="{FF2B5EF4-FFF2-40B4-BE49-F238E27FC236}">
                <a16:creationId xmlns:a16="http://schemas.microsoft.com/office/drawing/2014/main" id="{D253586B-A6CD-4E55-B2A1-2C977990AD35}"/>
              </a:ext>
            </a:extLst>
          </p:cNvPr>
          <p:cNvSpPr>
            <a:spLocks noGrp="1"/>
          </p:cNvSpPr>
          <p:nvPr>
            <p:ph type="title"/>
          </p:nvPr>
        </p:nvSpPr>
        <p:spPr/>
        <p:txBody>
          <a:bodyPr/>
          <a:lstStyle/>
          <a:p>
            <a:r>
              <a:rPr lang="en-US" altLang="zh-CN" dirty="0"/>
              <a:t>HMM</a:t>
            </a:r>
            <a:endParaRPr lang="zh-CN" altLang="en-US" dirty="0"/>
          </a:p>
        </p:txBody>
      </p:sp>
      <p:pic>
        <p:nvPicPr>
          <p:cNvPr id="4" name="图片 3">
            <a:extLst>
              <a:ext uri="{FF2B5EF4-FFF2-40B4-BE49-F238E27FC236}">
                <a16:creationId xmlns:a16="http://schemas.microsoft.com/office/drawing/2014/main" id="{075E65DC-5FA4-4C9B-9D16-DA8A0548500F}"/>
              </a:ext>
            </a:extLst>
          </p:cNvPr>
          <p:cNvPicPr>
            <a:picLocks noChangeAspect="1"/>
          </p:cNvPicPr>
          <p:nvPr/>
        </p:nvPicPr>
        <p:blipFill>
          <a:blip r:embed="rId3"/>
          <a:stretch>
            <a:fillRect/>
          </a:stretch>
        </p:blipFill>
        <p:spPr>
          <a:xfrm>
            <a:off x="3651511" y="3068960"/>
            <a:ext cx="5703217" cy="2170545"/>
          </a:xfrm>
          <a:prstGeom prst="rect">
            <a:avLst/>
          </a:prstGeom>
        </p:spPr>
      </p:pic>
    </p:spTree>
    <p:extLst>
      <p:ext uri="{BB962C8B-B14F-4D97-AF65-F5344CB8AC3E}">
        <p14:creationId xmlns:p14="http://schemas.microsoft.com/office/powerpoint/2010/main" val="37480919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54185</TotalTime>
  <Words>1456</Words>
  <Application>Microsoft Office PowerPoint</Application>
  <PresentationFormat>宽屏</PresentationFormat>
  <Paragraphs>331</Paragraphs>
  <Slides>27</Slides>
  <Notes>15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27</vt:i4>
      </vt:variant>
    </vt:vector>
  </HeadingPairs>
  <TitlesOfParts>
    <vt:vector size="38" baseType="lpstr">
      <vt:lpstr>Calibri</vt:lpstr>
      <vt:lpstr>Verdana</vt:lpstr>
      <vt:lpstr>宋体</vt:lpstr>
      <vt:lpstr>Wingdings</vt:lpstr>
      <vt:lpstr>KaiTi</vt:lpstr>
      <vt:lpstr>DengXian</vt:lpstr>
      <vt:lpstr>Times New Roman</vt:lpstr>
      <vt:lpstr>微软雅黑</vt:lpstr>
      <vt:lpstr>Arial</vt:lpstr>
      <vt:lpstr>Cambria Math</vt:lpstr>
      <vt:lpstr>Office 主题​​</vt:lpstr>
      <vt:lpstr>PowerPoint 演示文稿</vt:lpstr>
      <vt:lpstr>目录</vt:lpstr>
      <vt:lpstr>背景</vt:lpstr>
      <vt:lpstr>句读</vt:lpstr>
      <vt:lpstr>背景</vt:lpstr>
      <vt:lpstr>HMM：隐马尔可夫模型</vt:lpstr>
      <vt:lpstr>HMM：隐马尔可夫模型</vt:lpstr>
      <vt:lpstr>HMM</vt:lpstr>
      <vt:lpstr>HMM</vt:lpstr>
      <vt:lpstr>HMM</vt:lpstr>
      <vt:lpstr>隐马尔可夫模型的五元组</vt:lpstr>
      <vt:lpstr>维特比算法 (Viterbi)</vt:lpstr>
      <vt:lpstr>维特比算法 (Viterbi)</vt:lpstr>
      <vt:lpstr>维特比算法 (Viterbi)</vt:lpstr>
      <vt:lpstr>HMM模型+维特比算法实例</vt:lpstr>
      <vt:lpstr>实例:通过海藻变化来判断天气的情况。</vt:lpstr>
      <vt:lpstr>实例:通过海藻变化来判断天气的情况。</vt:lpstr>
      <vt:lpstr>实例:通过海藻变化来判断天气的情况。</vt:lpstr>
      <vt:lpstr>(Dry, Damp, Soggy)</vt:lpstr>
      <vt:lpstr>(Dry, Damp, Soggy)</vt:lpstr>
      <vt:lpstr>(Dry, Damp, Soggy)</vt:lpstr>
      <vt:lpstr>自动句读的实现</vt:lpstr>
      <vt:lpstr>整体流程</vt:lpstr>
      <vt:lpstr>PowerPoint 演示文稿</vt:lpstr>
      <vt:lpstr>公式 HMM（Viterbi算法）</vt:lpstr>
      <vt:lpstr>结果</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zhaoyang wang</cp:lastModifiedBy>
  <cp:revision>3228</cp:revision>
  <dcterms:modified xsi:type="dcterms:W3CDTF">2019-01-03T05:17:40Z</dcterms:modified>
</cp:coreProperties>
</file>